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Verdana" panose="020B0604030504040204" pitchFamily="34" charset="0"/>
      <p:regular r:id="rId30"/>
      <p:bold r:id="rId31"/>
      <p:italic r:id="rId32"/>
      <p:boldItalic r:id="rId33"/>
    </p:embeddedFont>
    <p:embeddedFont>
      <p:font typeface="Lato"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Roboto" panose="020B0604020202020204" charset="0"/>
      <p:regular r:id="rId42"/>
      <p:bold r:id="rId43"/>
      <p:italic r:id="rId44"/>
      <p:boldItalic r:id="rId45"/>
    </p:embeddedFont>
    <p:embeddedFont>
      <p:font typeface="Raleway"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35"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ata.org/sites/default/files/student-aide-statement.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ata.org/sites/default/files/best-practice-guidelines-for-athletic-training-documentation.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ata.org/practice-patient-care/risk-liability#liability"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journalofathletictraining.or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ata.org/sites/default/files/timeout.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hp.virginia.gov/Complaint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aw.lis.virginia.gov/vacode/title22.1/chapter14/section22.1-271.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hp.virginia.gov/Complain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Paul Rupp, athletic trainer at Oakton HS in Northern VA.  I was asked by President Scott Powers to put together a Liability Tool Kit for the VATA based off of the NATA tool Kit.  I am here today to present this topic.  Along with the tool kit, I will be presenting some question about how we all practice the art and science of Athletic Training.  I am not here to judge any one of you, I am hoping to make you think about your practice habits and keep you safe from liability.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403f1067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403f1067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Board of Certification (BOC) monitors our national certification for the NATA.  They are however two separate entities.  The BOC regulates how we get and maintain our national certification.  The current standard is 50 Continuing education units 10 of which must be EBP credits, every 2 years. You must also maintain CPR for the professional rescuer. </a:t>
            </a:r>
            <a:r>
              <a:rPr lang="en" sz="1200">
                <a:solidFill>
                  <a:schemeClr val="dk2"/>
                </a:solidFill>
                <a:latin typeface="Times New Roman"/>
                <a:ea typeface="Times New Roman"/>
                <a:cs typeface="Times New Roman"/>
                <a:sym typeface="Times New Roman"/>
              </a:rPr>
              <a:t>Are you collecting CE's or are you improving your skills?</a:t>
            </a:r>
            <a:r>
              <a:rPr lang="en"/>
              <a:t> So much of our practices have changed over the years.  This is why I ask how are you getting your CEU’s.  Those of us with enough years were never taught skills and knowledge that is commonly used in practice. Things like laser therapy, dry needling, IV therapy, suturing, rectal thermometry, and more.  How are you learning or maintaining these “new” skills?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403f1067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403f1067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you have a job description, and do you know what is in it? It is important to understand what is your role in your place of employment. Failure to follow those descriptions, may make you negligent. Following some descriptions may make you negligent. It depends on who wrote the job description and what is your role.  This leads to a much deeper and longer conversation of “The Healthcare Model” and who you answer to. You also need to have a conversation with your employer regarding position statements.  What will your employer allow you to do based on your medical qualifications vs your population.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403f1067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403f1067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should sign a contract annually and maintain a copy of that contract.  You need to know what your role is based on your contract</a:t>
            </a:r>
            <a:r>
              <a:rPr lang="en">
                <a:solidFill>
                  <a:schemeClr val="dk2"/>
                </a:solidFill>
              </a:rPr>
              <a:t>. </a:t>
            </a:r>
            <a:r>
              <a:rPr lang="en"/>
              <a:t>This may lead to your job security. Know that Virginia is a “Right to work” state which gives the employers a great deal of freedom to hire and fire. This is not a statement of good or bad, it is just a reality. Be aware of statements such as  “And other duties as assigned”. This is in our stipend contracts.  This can be a scarry line</a:t>
            </a:r>
            <a:r>
              <a:rPr lang="en">
                <a:solidFill>
                  <a:schemeClr val="dk2"/>
                </a:solidFill>
              </a:rPr>
              <a:t>.</a:t>
            </a:r>
            <a:endParaRPr>
              <a:solidFill>
                <a:schemeClr val="dk2"/>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403f1067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403f1067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200">
                <a:latin typeface="Lato"/>
                <a:ea typeface="Lato"/>
                <a:cs typeface="Lato"/>
                <a:sym typeface="Lato"/>
              </a:rPr>
              <a:t>The Athletic Trainer renders service or treatment under the direction of, or in collaboration with a physician, in accordance with their training and the state’s statutes, rules and regulations. BOC Standard of Professional Practice.  The use of the athletes PPE and claiming that is the physician you are working with/under does not allow for appropriate collaboration for you to work under the direction of such a physician. You should have a formal agreement with the physician overseeing you and have a record of that agreement. Standing orders gives you and the physician an understanding and agreement  of your use of specific modalities and how they are to be used and for how long.</a:t>
            </a:r>
            <a:endParaRPr b="1">
              <a:latin typeface="Calibri"/>
              <a:ea typeface="Calibri"/>
              <a:cs typeface="Calibri"/>
              <a:sym typeface="Calibri"/>
            </a:endParaRPr>
          </a:p>
          <a:p>
            <a:pPr marL="0" lvl="0" indent="0" algn="l" rtl="0">
              <a:spcBef>
                <a:spcPts val="0"/>
              </a:spcBef>
              <a:spcAft>
                <a:spcPts val="0"/>
              </a:spcAft>
              <a:buClr>
                <a:schemeClr val="dk2"/>
              </a:buClr>
              <a:buSzPts val="1100"/>
              <a:buFont typeface="Arial"/>
              <a:buNone/>
            </a:pPr>
            <a:endParaRPr sz="1200">
              <a:latin typeface="Lato"/>
              <a:ea typeface="Lato"/>
              <a:cs typeface="Lato"/>
              <a:sym typeface="Lato"/>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403f1067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403f1067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often see the emails or social media posts from other ATs or Leagues that want an AT to cover their tournaments or showcases or games.  If you are picking up these extra pay opportunities, have you talked with a physician that is willing to oversee you?  You should not assume you school or clinic physician is willing to oversee a outside entity.   So you have an EAP for that site and activity? Does everyone that needs to know their role know the EAP?  We all like to help, it is hard to say no.  Understand the liability you are putting yourself and physician in.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403f1067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403f1067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conversation you need to have with your employer and the office of human resources. Remember the companies job is to protect the company, and you if necessary (you may not be the priority). If you have personal liability coverage, what are the terms.  Does it cover you as a secondary policy or only as primary?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403f1067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403f1067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NATA, BOC, Commonwealth of VA and CAATE all have very specific guidelines on the role of the </a:t>
            </a:r>
            <a:r>
              <a:rPr lang="en" b="1" u="sng"/>
              <a:t>A</a:t>
            </a:r>
            <a:r>
              <a:rPr lang="en"/>
              <a:t>thletic </a:t>
            </a:r>
            <a:r>
              <a:rPr lang="en" b="1" u="sng"/>
              <a:t>T</a:t>
            </a:r>
            <a:r>
              <a:rPr lang="en"/>
              <a:t>raining </a:t>
            </a:r>
            <a:r>
              <a:rPr lang="en" b="1" u="sng"/>
              <a:t>S</a:t>
            </a:r>
            <a:r>
              <a:rPr lang="en"/>
              <a:t>tudent </a:t>
            </a:r>
            <a:r>
              <a:rPr lang="en" b="1" u="sng"/>
              <a:t>A</a:t>
            </a:r>
            <a:r>
              <a:rPr lang="en"/>
              <a:t>ide and the</a:t>
            </a:r>
            <a:r>
              <a:rPr lang="en" b="1" u="sng"/>
              <a:t> A</a:t>
            </a:r>
            <a:r>
              <a:rPr lang="en"/>
              <a:t>thletic </a:t>
            </a:r>
            <a:r>
              <a:rPr lang="en" b="1" u="sng"/>
              <a:t>T</a:t>
            </a:r>
            <a:r>
              <a:rPr lang="en"/>
              <a:t>raining </a:t>
            </a:r>
            <a:r>
              <a:rPr lang="en" b="1" u="sng"/>
              <a:t>S</a:t>
            </a:r>
            <a:r>
              <a:rPr lang="en"/>
              <a:t>tudent. </a:t>
            </a:r>
            <a:r>
              <a:rPr lang="en" sz="1050" u="sng">
                <a:solidFill>
                  <a:srgbClr val="1155CC"/>
                </a:solidFill>
                <a:highlight>
                  <a:srgbClr val="FFFFFF"/>
                </a:highlight>
                <a:hlinkClick r:id="rId3"/>
              </a:rPr>
              <a:t>https://www.nata.org/sites/default/files/student-aide-statement.pdf</a:t>
            </a:r>
            <a:endParaRPr sz="1050">
              <a:solidFill>
                <a:srgbClr val="333333"/>
              </a:solidFill>
              <a:highlight>
                <a:srgbClr val="FFFFFF"/>
              </a:highlight>
            </a:endParaRPr>
          </a:p>
          <a:p>
            <a:pPr marL="0" lvl="0" indent="0" algn="l" rtl="0">
              <a:spcBef>
                <a:spcPts val="0"/>
              </a:spcBef>
              <a:spcAft>
                <a:spcPts val="0"/>
              </a:spcAft>
              <a:buNone/>
            </a:pPr>
            <a:r>
              <a:rPr lang="en" sz="1050">
                <a:solidFill>
                  <a:srgbClr val="333333"/>
                </a:solidFill>
                <a:highlight>
                  <a:srgbClr val="FFFFFF"/>
                </a:highlight>
              </a:rPr>
              <a:t>Neither of these positions should be left unsupervised. These unlicensed positions are working under your license. Their misjudgements are your misjudgements.Their misjudgements are your misjudgements.  It is inappropriate for them to provide anything more that basic first aid without a licensed Athletic Trainer present to be able to protect the patient.</a:t>
            </a:r>
            <a:endParaRPr sz="1050">
              <a:solidFill>
                <a:srgbClr val="333333"/>
              </a:solidFill>
              <a:highlight>
                <a:srgbClr val="FFFFFF"/>
              </a:highlight>
            </a:endParaRPr>
          </a:p>
          <a:p>
            <a:pPr marL="0" marR="0" lvl="0" indent="0" algn="l" rtl="0">
              <a:lnSpc>
                <a:spcPct val="107916"/>
              </a:lnSpc>
              <a:spcBef>
                <a:spcPts val="0"/>
              </a:spcBef>
              <a:spcAft>
                <a:spcPts val="800"/>
              </a:spcAft>
              <a:buClr>
                <a:schemeClr val="dk2"/>
              </a:buClr>
              <a:buSzPts val="1100"/>
              <a:buFont typeface="Arial"/>
              <a:buNone/>
            </a:pPr>
            <a:r>
              <a:rPr lang="en">
                <a:latin typeface="Calibri"/>
                <a:ea typeface="Calibri"/>
                <a:cs typeface="Calibri"/>
                <a:sym typeface="Calibri"/>
              </a:rPr>
              <a:t>Are you staying up to date to provide your students the best and most up to date experience?  Are you teaching them how to be a professional? It is important to work with the university system and follow their standards of professionalism.</a:t>
            </a:r>
            <a:endParaRPr sz="1050">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403f10671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403f10671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depend on your job description, your liability insurance, and your agreement with your overseeing physician.  All three of these entities must be in agreement. Make sure you are asking these questions of your HR department and Physician before doing it. One of the questions on the NATA Liability Toolkit is: Do you have consent to treat?  If the student has a completed VHSL PPE you do.  If not how do you get the consent to treat from the parent?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403f1067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403f1067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33333"/>
                </a:solidFill>
                <a:highlight>
                  <a:srgbClr val="FFFFFF"/>
                </a:highlight>
              </a:rPr>
              <a:t>It is important to document </a:t>
            </a:r>
            <a:r>
              <a:rPr lang="en" sz="1050" b="1" u="sng">
                <a:solidFill>
                  <a:srgbClr val="333333"/>
                </a:solidFill>
                <a:highlight>
                  <a:srgbClr val="FFFFFF"/>
                </a:highlight>
              </a:rPr>
              <a:t>everything</a:t>
            </a:r>
            <a:r>
              <a:rPr lang="en" sz="1050">
                <a:solidFill>
                  <a:srgbClr val="333333"/>
                </a:solidFill>
                <a:highlight>
                  <a:srgbClr val="FFFFFF"/>
                </a:highlight>
              </a:rPr>
              <a:t> you do. Every bandaid, every ankle eval, every shin eval, every bag of ice, needs to be documented.  If a patient states you did or did not do something, how would you prove you did what is appropriate?  These records also help in defining what you do.  What does your administrator see you doing vs what you are actually doing? </a:t>
            </a:r>
            <a:endParaRPr sz="1050">
              <a:solidFill>
                <a:srgbClr val="333333"/>
              </a:solidFill>
              <a:highlight>
                <a:srgbClr val="FFFFFF"/>
              </a:highlight>
            </a:endParaRPr>
          </a:p>
          <a:p>
            <a:pPr marL="0" lvl="0" indent="0" algn="l" rtl="0">
              <a:spcBef>
                <a:spcPts val="0"/>
              </a:spcBef>
              <a:spcAft>
                <a:spcPts val="0"/>
              </a:spcAft>
              <a:buNone/>
            </a:pPr>
            <a:r>
              <a:rPr lang="en" sz="1050">
                <a:solidFill>
                  <a:srgbClr val="333333"/>
                </a:solidFill>
                <a:highlight>
                  <a:srgbClr val="FFFFFF"/>
                </a:highlight>
              </a:rPr>
              <a:t>In today’s litigious society, it is more important than ever to have thorough records of services provided. Comprehensive documentation in every workplace setting helps reduce risk to the athletic trainer, the employer and the profession as a whole. Standardization of contemporary documentation practices is essential for today’s practicing AT, and compliance to the accepted standards should be viewed as the gold standard. Learn about the</a:t>
            </a:r>
            <a:r>
              <a:rPr lang="en" sz="1050" b="1">
                <a:solidFill>
                  <a:srgbClr val="333333"/>
                </a:solidFill>
                <a:highlight>
                  <a:srgbClr val="FFFFFF"/>
                </a:highlight>
              </a:rPr>
              <a:t> </a:t>
            </a:r>
            <a:r>
              <a:rPr lang="en" sz="1050" b="1" u="sng">
                <a:solidFill>
                  <a:srgbClr val="337AB7"/>
                </a:solidFill>
                <a:highlight>
                  <a:srgbClr val="FFFFFF"/>
                </a:highlight>
                <a:hlinkClick r:id="rId3"/>
              </a:rPr>
              <a:t>Best Practice Guidelines for Athletic Training Documentation</a:t>
            </a:r>
            <a:r>
              <a:rPr lang="en" sz="1050" b="1">
                <a:solidFill>
                  <a:srgbClr val="333333"/>
                </a:solidFill>
                <a:highlight>
                  <a:srgbClr val="FFFFFF"/>
                </a:highlight>
              </a:rPr>
              <a:t>. NATA Website </a:t>
            </a:r>
            <a:r>
              <a:rPr lang="en" u="sng">
                <a:solidFill>
                  <a:schemeClr val="hlink"/>
                </a:solidFill>
                <a:hlinkClick r:id="rId4"/>
              </a:rPr>
              <a:t>https://www.nata.org/practice-patient-care/risk-liability#liability</a:t>
            </a:r>
            <a:r>
              <a:rPr lang="en"/>
              <a:t>  The Commonwealth of VA actually has legislation on this matter.  </a:t>
            </a:r>
            <a:r>
              <a:rPr lang="en">
                <a:solidFill>
                  <a:schemeClr val="dk2"/>
                </a:solidFill>
              </a:rPr>
              <a:t>There are statements within the law that state what is required.</a:t>
            </a:r>
            <a:endParaRPr>
              <a:solidFill>
                <a:schemeClr val="dk2"/>
              </a:solidFill>
            </a:endParaRPr>
          </a:p>
          <a:p>
            <a:pPr marL="0" lvl="0" indent="0" algn="l" rtl="0">
              <a:lnSpc>
                <a:spcPct val="115000"/>
              </a:lnSpc>
              <a:spcBef>
                <a:spcPts val="1800"/>
              </a:spcBef>
              <a:spcAft>
                <a:spcPts val="0"/>
              </a:spcAft>
              <a:buClr>
                <a:schemeClr val="dk2"/>
              </a:buClr>
              <a:buSzPts val="1100"/>
              <a:buFont typeface="Arial"/>
              <a:buNone/>
            </a:pPr>
            <a:r>
              <a:rPr lang="en" sz="1200" b="1">
                <a:solidFill>
                  <a:schemeClr val="dk2"/>
                </a:solidFill>
              </a:rPr>
              <a:t>18VAC85-120-156. Patient records.</a:t>
            </a:r>
            <a:endParaRPr sz="1200" b="1">
              <a:solidFill>
                <a:schemeClr val="dk2"/>
              </a:solidFill>
            </a:endParaRPr>
          </a:p>
          <a:p>
            <a:pPr marL="0" lvl="0" indent="0" algn="l" rtl="0">
              <a:lnSpc>
                <a:spcPct val="115000"/>
              </a:lnSpc>
              <a:spcBef>
                <a:spcPts val="400"/>
              </a:spcBef>
              <a:spcAft>
                <a:spcPts val="0"/>
              </a:spcAft>
              <a:buClr>
                <a:schemeClr val="dk2"/>
              </a:buClr>
              <a:buSzPts val="1100"/>
              <a:buFont typeface="Arial"/>
              <a:buNone/>
            </a:pPr>
            <a:r>
              <a:rPr lang="en">
                <a:solidFill>
                  <a:schemeClr val="dk2"/>
                </a:solidFill>
              </a:rPr>
              <a:t>A. Practitioners shall comply with provisions of § 32.1-127.1:03 related to the confidentiality and disclosure of patient records.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B. Practitioners shall provide patient records to another practitioner or to the patient or his  personal representative in a timely manner and in accordance with provisions of § 32.1-127.1:03 of the Code of Virginia.</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C. Practitioners shall properly manage patient records and keep timely, accurate, legible and complete patient records.</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D. Practitioners who are employed by a health care institution, school system or other entity, in which the individual practitioner does not own or maintain his own records, shall maintain patient records in accordance with the policies and procedures of the employing entity.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E. Practitioners who are self-employed or employed by an entity in which the individual practitioner does own and is responsible for patient records shall:</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1. Maintain a patient record for a minimum of six years following the last patient encounter with the following exceptions:</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a. Records of a minor child, including immunizations, shall be maintained until the child reaches the age of 18 or becomes emancipated, with a minimum time for record retention of six years from the last patient encounter regardless of the age of the child;</a:t>
            </a:r>
            <a:endParaRPr>
              <a:solidFill>
                <a:schemeClr val="dk2"/>
              </a:solidFill>
            </a:endParaRPr>
          </a:p>
          <a:p>
            <a:pPr marL="0" lvl="0" indent="0" algn="l" rtl="0">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b. Records that have previously been transferred to another practitioner or health care provider or provided to the patient or his personal representative; or</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c. Records that are required by contractual obligation or federal law may need to be maintained for a longer period of time.  </a:t>
            </a:r>
            <a:endParaRPr>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marL="0" lvl="0" indent="0" algn="l" rtl="0">
              <a:spcBef>
                <a:spcPts val="0"/>
              </a:spcBef>
              <a:spcAft>
                <a:spcPts val="0"/>
              </a:spcAft>
              <a:buNone/>
            </a:pPr>
            <a:r>
              <a:rPr lang="en" sz="1200">
                <a:solidFill>
                  <a:schemeClr val="dk2"/>
                </a:solidFill>
                <a:latin typeface="Times New Roman"/>
                <a:ea typeface="Times New Roman"/>
                <a:cs typeface="Times New Roman"/>
                <a:sym typeface="Times New Roman"/>
              </a:rPr>
              <a:t>E.  From October 19, 2005, athletic trainers who maintain their own patient records shall post information or in some manner inform all patients concerning the time frame for record retention and destruction.  Patient records shall only be destroyed in a manner that protects patient confidentiality, such as by incineration or shredding </a:t>
            </a:r>
            <a:r>
              <a:rPr lang="en"/>
              <a:t>There is a link in the toolkit I have created.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403f1067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403f1067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expectation for the athletic trainer to provide the most up do date emergent care for the patient is extremely great.  The athletic trainer must have a plan in place and have practiced this plan and have communicated this plan with anyone that might be involved.  This would include, your overseeing physician,   EMS, coaches, administrators, athletes, students, student aides, and anyone else that would participate in an emergency situation, depending on your sports medicine team. There are quite a few templates available to help you create your EAP if you do not already have one.  </a:t>
            </a:r>
            <a:endParaRPr/>
          </a:p>
          <a:p>
            <a:pPr marL="0" lvl="0" indent="0" algn="l" rtl="0">
              <a:spcBef>
                <a:spcPts val="0"/>
              </a:spcBef>
              <a:spcAft>
                <a:spcPts val="0"/>
              </a:spcAft>
              <a:buNone/>
            </a:pPr>
            <a:r>
              <a:rPr lang="en"/>
              <a:t>National Athletic Trainers’ Association Position Statement: Emergency Planning in Athletics J. C. Andersen*; Ronald W. Courson†; Douglas M. Kleiner‡; Todd A. McLoda§  Journal of Athletic Training 2002;37(1):99–104 q by the National Athletic Trainers’ Association, Inc </a:t>
            </a:r>
            <a:r>
              <a:rPr lang="en" u="sng">
                <a:solidFill>
                  <a:schemeClr val="hlink"/>
                </a:solidFill>
                <a:hlinkClick r:id="rId3"/>
              </a:rPr>
              <a:t>www.journalofathletictraining.org</a:t>
            </a:r>
            <a:endParaRPr/>
          </a:p>
          <a:p>
            <a:pPr marL="0" lvl="0" indent="0" algn="l" rtl="0">
              <a:spcBef>
                <a:spcPts val="0"/>
              </a:spcBef>
              <a:spcAft>
                <a:spcPts val="0"/>
              </a:spcAft>
              <a:buNone/>
            </a:pPr>
            <a:endParaRPr/>
          </a:p>
          <a:p>
            <a:pPr marL="0" lvl="0" indent="0" algn="l" rtl="0">
              <a:spcBef>
                <a:spcPts val="0"/>
              </a:spcBef>
              <a:spcAft>
                <a:spcPts val="0"/>
              </a:spcAft>
              <a:buNone/>
            </a:pPr>
            <a:r>
              <a:rPr lang="en"/>
              <a:t>National Athletic Trainers’ Association Official Statement on Athletic Health Care Provider “Time Outs” Before Athletic Events </a:t>
            </a:r>
            <a:r>
              <a:rPr lang="en" u="sng">
                <a:solidFill>
                  <a:schemeClr val="hlink"/>
                </a:solidFill>
                <a:hlinkClick r:id="rId4"/>
              </a:rPr>
              <a:t>https://www.nata.org/sites/default/files/timeout.pdf</a:t>
            </a:r>
            <a:endParaRPr/>
          </a:p>
          <a:p>
            <a:pPr marL="0" lvl="0" indent="0" algn="l" rtl="0">
              <a:spcBef>
                <a:spcPts val="0"/>
              </a:spcBef>
              <a:spcAft>
                <a:spcPts val="0"/>
              </a:spcAft>
              <a:buNone/>
            </a:pPr>
            <a:endParaRPr/>
          </a:p>
          <a:p>
            <a:pPr marL="0" lvl="0" indent="0" algn="l" rtl="0">
              <a:spcBef>
                <a:spcPts val="0"/>
              </a:spcBef>
              <a:spcAft>
                <a:spcPts val="0"/>
              </a:spcAft>
              <a:buNone/>
            </a:pPr>
            <a:r>
              <a:rPr lang="en"/>
              <a:t>You should also include an EAP how to handle extreme cases such as cardiac arrest, heat illness, sickling, and psychological emergencies. </a:t>
            </a:r>
            <a:endParaRPr/>
          </a:p>
          <a:p>
            <a:pPr marL="0" lvl="0" indent="0" algn="l" rtl="0">
              <a:spcBef>
                <a:spcPts val="0"/>
              </a:spcBef>
              <a:spcAft>
                <a:spcPts val="0"/>
              </a:spcAft>
              <a:buNone/>
            </a:pPr>
            <a:endParaRPr/>
          </a:p>
          <a:p>
            <a:pPr marL="0" lvl="0" indent="0" algn="l" rtl="0">
              <a:spcBef>
                <a:spcPts val="0"/>
              </a:spcBef>
              <a:spcAft>
                <a:spcPts val="0"/>
              </a:spcAft>
              <a:buNone/>
            </a:pPr>
            <a:r>
              <a:rPr lang="en">
                <a:latin typeface="Calibri"/>
                <a:ea typeface="Calibri"/>
                <a:cs typeface="Calibri"/>
                <a:sym typeface="Calibri"/>
              </a:rPr>
              <a:t>It is important to understand the psychological needs of our population, and the effects injuries have on them. There will be time they will need to talk.  Do you recognize those times? Do you have a private place to allow them to sit, decompress and talk with you or your physician? Do you have  plan for dealing with psychological emergencies (ie, cutting, threats of harming themself or others, abuse at home, etc)?</a:t>
            </a:r>
            <a:r>
              <a:rPr lang="en"/>
              <a:t> </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fb7d39a5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fb7d39a5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have no financial gains from this presentation, I am not a lawyer, I did not study law.  I will not be giving any legal advice, nor will I be giving my opinion.  I am here representing the VATA presenting the VATA Liability Tool Kit and my statements will be based on information from the VATA website, NATA website, BOC website, CAATE website, as well as the laws of the Commonwealth of 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403f1067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403f1067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2"/>
              </a:buClr>
              <a:buSzPts val="1100"/>
              <a:buFont typeface="Arial"/>
              <a:buNone/>
            </a:pPr>
            <a:r>
              <a:rPr lang="en" sz="1050">
                <a:solidFill>
                  <a:srgbClr val="333333"/>
                </a:solidFill>
                <a:highlight>
                  <a:srgbClr val="FFFFFF"/>
                </a:highlight>
              </a:rPr>
              <a:t>“The NPI fulfills a requirement of the Health Insurance Portability and Accountability Act of 1996 (HIPAA). It also replaces all provider identifier numbers assigned by payers and is used by health care professionals. Covered entities under HIPPA are required by regulation to use NPIs to identify health care providers in HIPPA </a:t>
            </a:r>
            <a:r>
              <a:rPr lang="en" sz="1000">
                <a:solidFill>
                  <a:srgbClr val="333333"/>
                </a:solidFill>
                <a:highlight>
                  <a:srgbClr val="FFFFFF"/>
                </a:highlight>
              </a:rPr>
              <a:t>standard transactions.</a:t>
            </a:r>
            <a:endParaRPr sz="1000">
              <a:solidFill>
                <a:srgbClr val="333333"/>
              </a:solidFill>
              <a:highlight>
                <a:srgbClr val="FFFFFF"/>
              </a:highlight>
            </a:endParaRPr>
          </a:p>
          <a:p>
            <a:pPr marL="0" lvl="0" indent="0" algn="l" rtl="0">
              <a:lnSpc>
                <a:spcPct val="107916"/>
              </a:lnSpc>
              <a:spcBef>
                <a:spcPts val="800"/>
              </a:spcBef>
              <a:spcAft>
                <a:spcPts val="0"/>
              </a:spcAft>
              <a:buClr>
                <a:schemeClr val="dk2"/>
              </a:buClr>
              <a:buSzPts val="1100"/>
              <a:buFont typeface="Arial"/>
              <a:buNone/>
            </a:pPr>
            <a:r>
              <a:rPr lang="en" sz="1000">
                <a:solidFill>
                  <a:srgbClr val="333333"/>
                </a:solidFill>
              </a:rPr>
              <a:t>NATA strongly encourages all athletic trainers to get for their NPI.  Having an NPI improves recognition of athletic trainers as health care professionals across all settings.</a:t>
            </a:r>
            <a:endParaRPr sz="1000">
              <a:solidFill>
                <a:srgbClr val="333333"/>
              </a:solidFill>
            </a:endParaRPr>
          </a:p>
          <a:p>
            <a:pPr marL="0" lvl="0" indent="0" algn="l" rtl="0">
              <a:lnSpc>
                <a:spcPct val="107916"/>
              </a:lnSpc>
              <a:spcBef>
                <a:spcPts val="800"/>
              </a:spcBef>
              <a:spcAft>
                <a:spcPts val="800"/>
              </a:spcAft>
              <a:buClr>
                <a:schemeClr val="dk2"/>
              </a:buClr>
              <a:buSzPts val="1100"/>
              <a:buFont typeface="Arial"/>
              <a:buNone/>
            </a:pPr>
            <a:r>
              <a:rPr lang="en" sz="1000">
                <a:solidFill>
                  <a:srgbClr val="333333"/>
                </a:solidFill>
              </a:rPr>
              <a:t>“An NPI number is a professional requirement that adds credibility to the individual and the profession," said Amy Callender, NATA Government Affairs Director. "NATA encourages all members to obtain their NPI number, which will stay with them for the rest of their career, no matter their job setting or employer." “ From the NATA Website</a:t>
            </a:r>
            <a:endParaRP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403f10671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403f1067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 of electric modalities such as estim, ultrasound and such are part of our proficiencies in our education.  It is important you are using up to date (EBP CEU’s) evidence based practice with your modalities. You should have a standing order from your physician so that you are on the same page with their use. Whatever machine you are using should be calibrated annually. A) you want to be giving the most effective treatment and not waste your time, B) you want to make sure your unit is safe to use. CAATE requires documentation of calibration of units to be in compliance with the education models. The use of techniques as modalities, ie IAM, PRT, dry needling, blood flow restricted exercise,etc.  Some of these techniques are copyrighted and to say you are using these techniques without going through a course and getting the certification could put you at risk.  That is if you are doing it correctly.  Heaven forbid you make a mistake, or there is some harm done, or a patient feels you are not helping them, you could increase your liability.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403f10671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403f1067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100"/>
              <a:buFont typeface="Arial"/>
              <a:buNone/>
            </a:pPr>
            <a:r>
              <a:rPr lang="en">
                <a:solidFill>
                  <a:schemeClr val="dk2"/>
                </a:solidFill>
                <a:latin typeface="Calibri"/>
                <a:ea typeface="Calibri"/>
                <a:cs typeface="Calibri"/>
                <a:sym typeface="Calibri"/>
              </a:rPr>
              <a:t>Within the Commonwealth of VA an Athletic Trainer can practice within their scope of practice and with the supervising physician’s understanding and agreement.</a:t>
            </a:r>
            <a:endParaRPr>
              <a:solidFill>
                <a:schemeClr val="dk2"/>
              </a:solidFill>
              <a:latin typeface="Calibri"/>
              <a:ea typeface="Calibri"/>
              <a:cs typeface="Calibri"/>
              <a:sym typeface="Calibri"/>
            </a:endParaRPr>
          </a:p>
          <a:p>
            <a:pPr marL="0" marR="0" lvl="0" indent="0" algn="l" rtl="0">
              <a:lnSpc>
                <a:spcPct val="107916"/>
              </a:lnSpc>
              <a:spcBef>
                <a:spcPts val="800"/>
              </a:spcBef>
              <a:spcAft>
                <a:spcPts val="0"/>
              </a:spcAft>
              <a:buClr>
                <a:schemeClr val="dk2"/>
              </a:buClr>
              <a:buSzPts val="1100"/>
              <a:buFont typeface="Arial"/>
              <a:buNone/>
            </a:pPr>
            <a:r>
              <a:rPr lang="en">
                <a:solidFill>
                  <a:schemeClr val="dk2"/>
                </a:solidFill>
                <a:latin typeface="Calibri"/>
                <a:ea typeface="Calibri"/>
                <a:cs typeface="Calibri"/>
                <a:sym typeface="Calibri"/>
              </a:rPr>
              <a:t>“The athletic trainer's responsibilities are to evaluate the individual being treated, plan the treatment program, and administer and document treatment within the limit of his professional knowledge, judgment and skills and in accordance with the practice of athletic training as set forth in §54.1-2900 of the Code of Virginia.</a:t>
            </a:r>
            <a:endParaRPr>
              <a:solidFill>
                <a:schemeClr val="dk2"/>
              </a:solidFill>
              <a:latin typeface="Calibri"/>
              <a:ea typeface="Calibri"/>
              <a:cs typeface="Calibri"/>
              <a:sym typeface="Calibri"/>
            </a:endParaRPr>
          </a:p>
          <a:p>
            <a:pPr marL="0" marR="0" lvl="0" indent="0" algn="l" rtl="0">
              <a:lnSpc>
                <a:spcPct val="107916"/>
              </a:lnSpc>
              <a:spcBef>
                <a:spcPts val="1800"/>
              </a:spcBef>
              <a:spcAft>
                <a:spcPts val="0"/>
              </a:spcAft>
              <a:buClr>
                <a:schemeClr val="dk2"/>
              </a:buClr>
              <a:buSzPts val="1100"/>
              <a:buFont typeface="Arial"/>
              <a:buNone/>
            </a:pPr>
            <a:r>
              <a:rPr lang="en" sz="1200" b="1">
                <a:solidFill>
                  <a:schemeClr val="dk2"/>
                </a:solidFill>
                <a:latin typeface="Calibri"/>
                <a:ea typeface="Calibri"/>
                <a:cs typeface="Calibri"/>
                <a:sym typeface="Calibri"/>
              </a:rPr>
              <a:t>18VAC85-120-158. Practitioner responsibility.</a:t>
            </a:r>
            <a:endParaRPr sz="1200" b="1">
              <a:solidFill>
                <a:schemeClr val="dk2"/>
              </a:solidFill>
              <a:latin typeface="Calibri"/>
              <a:ea typeface="Calibri"/>
              <a:cs typeface="Calibri"/>
              <a:sym typeface="Calibri"/>
            </a:endParaRPr>
          </a:p>
          <a:p>
            <a:pPr marL="0" marR="0" lvl="0" indent="0" algn="l" rtl="0">
              <a:lnSpc>
                <a:spcPct val="107916"/>
              </a:lnSpc>
              <a:spcBef>
                <a:spcPts val="400"/>
              </a:spcBef>
              <a:spcAft>
                <a:spcPts val="0"/>
              </a:spcAft>
              <a:buClr>
                <a:schemeClr val="dk2"/>
              </a:buClr>
              <a:buSzPts val="1100"/>
              <a:buFont typeface="Arial"/>
              <a:buNone/>
            </a:pPr>
            <a:r>
              <a:rPr lang="en">
                <a:solidFill>
                  <a:schemeClr val="dk2"/>
                </a:solidFill>
                <a:latin typeface="Calibri"/>
                <a:ea typeface="Calibri"/>
                <a:cs typeface="Calibri"/>
                <a:sym typeface="Calibri"/>
              </a:rPr>
              <a:t>A. A practitioner shall not:</a:t>
            </a:r>
            <a:endParaRPr>
              <a:solidFill>
                <a:schemeClr val="dk2"/>
              </a:solidFill>
              <a:latin typeface="Calibri"/>
              <a:ea typeface="Calibri"/>
              <a:cs typeface="Calibri"/>
              <a:sym typeface="Calibri"/>
            </a:endParaRPr>
          </a:p>
          <a:p>
            <a:pPr marL="0" marR="0" lvl="0" indent="0" algn="l" rtl="0">
              <a:lnSpc>
                <a:spcPct val="107916"/>
              </a:lnSpc>
              <a:spcBef>
                <a:spcPts val="0"/>
              </a:spcBef>
              <a:spcAft>
                <a:spcPts val="0"/>
              </a:spcAft>
              <a:buClr>
                <a:schemeClr val="dk2"/>
              </a:buClr>
              <a:buSzPts val="1100"/>
              <a:buFont typeface="Arial"/>
              <a:buNone/>
            </a:pPr>
            <a:r>
              <a:rPr lang="en">
                <a:solidFill>
                  <a:schemeClr val="dk2"/>
                </a:solidFill>
                <a:latin typeface="Calibri"/>
                <a:ea typeface="Calibri"/>
                <a:cs typeface="Calibri"/>
                <a:sym typeface="Calibri"/>
              </a:rPr>
              <a:t> </a:t>
            </a:r>
            <a:endParaRPr>
              <a:solidFill>
                <a:schemeClr val="dk2"/>
              </a:solidFill>
              <a:latin typeface="Calibri"/>
              <a:ea typeface="Calibri"/>
              <a:cs typeface="Calibri"/>
              <a:sym typeface="Calibri"/>
            </a:endParaRPr>
          </a:p>
          <a:p>
            <a:pPr marL="0" marR="0" lvl="0" indent="0" algn="l" rtl="0">
              <a:lnSpc>
                <a:spcPct val="107916"/>
              </a:lnSpc>
              <a:spcBef>
                <a:spcPts val="0"/>
              </a:spcBef>
              <a:spcAft>
                <a:spcPts val="0"/>
              </a:spcAft>
              <a:buClr>
                <a:schemeClr val="dk2"/>
              </a:buClr>
              <a:buSzPts val="1100"/>
              <a:buFont typeface="Arial"/>
              <a:buNone/>
            </a:pPr>
            <a:r>
              <a:rPr lang="en">
                <a:solidFill>
                  <a:schemeClr val="dk2"/>
                </a:solidFill>
                <a:latin typeface="Calibri"/>
                <a:ea typeface="Calibri"/>
                <a:cs typeface="Calibri"/>
                <a:sym typeface="Calibri"/>
              </a:rPr>
              <a:t>1. Perform procedures or techniques that are outside the scope of his practice or for which he is not trained and individually competent;”</a:t>
            </a:r>
            <a:endParaRPr>
              <a:solidFill>
                <a:schemeClr val="dk2"/>
              </a:solidFill>
              <a:latin typeface="Calibri"/>
              <a:ea typeface="Calibri"/>
              <a:cs typeface="Calibri"/>
              <a:sym typeface="Calibri"/>
            </a:endParaRPr>
          </a:p>
          <a:p>
            <a:pPr marL="0" marR="0" lvl="0" indent="0" algn="l" rtl="0">
              <a:lnSpc>
                <a:spcPct val="107916"/>
              </a:lnSpc>
              <a:spcBef>
                <a:spcPts val="0"/>
              </a:spcBef>
              <a:spcAft>
                <a:spcPts val="0"/>
              </a:spcAft>
              <a:buClr>
                <a:schemeClr val="dk2"/>
              </a:buClr>
              <a:buSzPts val="1100"/>
              <a:buFont typeface="Arial"/>
              <a:buNone/>
            </a:pPr>
            <a:endParaRPr>
              <a:solidFill>
                <a:schemeClr val="dk2"/>
              </a:solidFill>
              <a:latin typeface="Calibri"/>
              <a:ea typeface="Calibri"/>
              <a:cs typeface="Calibri"/>
              <a:sym typeface="Calibri"/>
            </a:endParaRPr>
          </a:p>
          <a:p>
            <a:pPr marL="0" marR="0" lvl="0" indent="0" algn="l" rtl="0">
              <a:lnSpc>
                <a:spcPct val="107916"/>
              </a:lnSpc>
              <a:spcBef>
                <a:spcPts val="800"/>
              </a:spcBef>
              <a:spcAft>
                <a:spcPts val="0"/>
              </a:spcAft>
              <a:buClr>
                <a:schemeClr val="dk2"/>
              </a:buClr>
              <a:buSzPts val="1100"/>
              <a:buFont typeface="Arial"/>
              <a:buNone/>
            </a:pPr>
            <a:r>
              <a:rPr lang="en">
                <a:solidFill>
                  <a:schemeClr val="dk2"/>
                </a:solidFill>
                <a:latin typeface="Calibri"/>
                <a:ea typeface="Calibri"/>
                <a:cs typeface="Calibri"/>
                <a:sym typeface="Calibri"/>
              </a:rPr>
              <a:t>Regulations Governing the Licensure of Athletic Trainers Virginia Board of Medicine revised 12/27/2017</a:t>
            </a:r>
            <a:endParaRPr>
              <a:solidFill>
                <a:schemeClr val="dk2"/>
              </a:solidFill>
              <a:latin typeface="Calibri"/>
              <a:ea typeface="Calibri"/>
              <a:cs typeface="Calibri"/>
              <a:sym typeface="Calibri"/>
            </a:endParaRPr>
          </a:p>
          <a:p>
            <a:pPr marL="0" lvl="0" indent="0" algn="l" rtl="0">
              <a:spcBef>
                <a:spcPts val="8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403f10671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403f10671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000">
                <a:latin typeface="Verdana"/>
                <a:ea typeface="Verdana"/>
                <a:cs typeface="Verdana"/>
                <a:sym typeface="Verdana"/>
              </a:rPr>
              <a:t>It is your professional responsibility to protect your profession and the community. </a:t>
            </a:r>
            <a:r>
              <a:rPr lang="en"/>
              <a:t>The department of health professions has a link in which you can make a statement that will lead to an investigation. You can fill out a form online, or call and make a statement.  </a:t>
            </a:r>
            <a:r>
              <a:rPr lang="en" sz="1000" u="sng">
                <a:solidFill>
                  <a:schemeClr val="hlink"/>
                </a:solidFill>
                <a:latin typeface="Verdana"/>
                <a:ea typeface="Verdana"/>
                <a:cs typeface="Verdana"/>
                <a:sym typeface="Verdana"/>
                <a:hlinkClick r:id="rId3"/>
              </a:rPr>
              <a:t>https://www.dhp.virginia.gov/Complaints</a:t>
            </a:r>
            <a:r>
              <a:rPr lang="en" sz="1000">
                <a:solidFill>
                  <a:schemeClr val="dk2"/>
                </a:solidFill>
                <a:latin typeface="Verdana"/>
                <a:ea typeface="Verdana"/>
                <a:cs typeface="Verdana"/>
                <a:sym typeface="Verdana"/>
              </a:rPr>
              <a:t>/  </a:t>
            </a:r>
            <a:endParaRPr sz="1000">
              <a:latin typeface="Verdana"/>
              <a:ea typeface="Verdana"/>
              <a:cs typeface="Verdana"/>
              <a:sym typeface="Verdana"/>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4e263e2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4e263e2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100"/>
              <a:buFont typeface="Arial"/>
              <a:buNone/>
            </a:pPr>
            <a:r>
              <a:rPr lang="en" sz="1050">
                <a:solidFill>
                  <a:srgbClr val="333333"/>
                </a:solidFill>
                <a:highlight>
                  <a:srgbClr val="FFFFFF"/>
                </a:highlight>
              </a:rPr>
              <a:t>1. Require that in order to participate in any extracurricular physical activity, each student-athlete and the student-athlete's parent or guardian shall review, on an annual basis, information on concussions provided by the local school division. After having reviewed materials describing the short- and long-term health effects of concussions, each student-athlete and the student-athlete's parent or guardian shall sign a statement acknowledging receipt of such information, in a manner approved by the Board of Education;</a:t>
            </a:r>
            <a:endParaRPr sz="1050">
              <a:solidFill>
                <a:srgbClr val="333333"/>
              </a:solidFill>
              <a:highlight>
                <a:srgbClr val="FFFFFF"/>
              </a:highlight>
            </a:endParaRPr>
          </a:p>
          <a:p>
            <a:pPr marL="0" lvl="0" indent="0" algn="l" rtl="0">
              <a:lnSpc>
                <a:spcPct val="107916"/>
              </a:lnSpc>
              <a:spcBef>
                <a:spcPts val="800"/>
              </a:spcBef>
              <a:spcAft>
                <a:spcPts val="0"/>
              </a:spcAft>
              <a:buClr>
                <a:schemeClr val="dk2"/>
              </a:buClr>
              <a:buSzPts val="1100"/>
              <a:buFont typeface="Arial"/>
              <a:buNone/>
            </a:pPr>
            <a:r>
              <a:rPr lang="en" sz="1050">
                <a:solidFill>
                  <a:srgbClr val="333333"/>
                </a:solidFill>
                <a:highlight>
                  <a:srgbClr val="FFFFFF"/>
                </a:highlight>
              </a:rPr>
              <a:t>a. School personnel shall be alert to cognitive and academic issues that may be experienced by a student who has suffered a concussion or other head injury, including (i) difficulty with concentration, organization, and long-term and short-term memory; (ii) sensitivity to bright lights and sounds; and (iii) short-term problems with speech and language, reasoning, planning, and problem solving; and</a:t>
            </a:r>
            <a:endParaRPr sz="1050">
              <a:solidFill>
                <a:srgbClr val="333333"/>
              </a:solidFill>
              <a:highlight>
                <a:srgbClr val="FFFFFF"/>
              </a:highlight>
            </a:endParaRPr>
          </a:p>
          <a:p>
            <a:pPr marL="0" lvl="0" indent="0" algn="l" rtl="0">
              <a:lnSpc>
                <a:spcPct val="107916"/>
              </a:lnSpc>
              <a:spcBef>
                <a:spcPts val="900"/>
              </a:spcBef>
              <a:spcAft>
                <a:spcPts val="0"/>
              </a:spcAft>
              <a:buClr>
                <a:schemeClr val="dk2"/>
              </a:buClr>
              <a:buSzPts val="1100"/>
              <a:buFont typeface="Arial"/>
              <a:buNone/>
            </a:pPr>
            <a:r>
              <a:rPr lang="en" sz="1050">
                <a:solidFill>
                  <a:srgbClr val="333333"/>
                </a:solidFill>
                <a:highlight>
                  <a:srgbClr val="FFFFFF"/>
                </a:highlight>
              </a:rPr>
              <a:t>b. School personnel shall accommodate the gradual return to full participation in academic activities of a student who has suffered a concussion or other head injury as appropriate, based on the recommendation of the student's licensed health care provider as to the appropriate amount of time that such student needs to be away from the classroom.</a:t>
            </a:r>
            <a:endParaRPr sz="1050">
              <a:solidFill>
                <a:srgbClr val="333333"/>
              </a:solidFill>
              <a:highlight>
                <a:srgbClr val="FFFFFF"/>
              </a:highlight>
            </a:endParaRPr>
          </a:p>
          <a:p>
            <a:pPr marL="0" marR="0" lvl="0" indent="0" algn="l" rtl="0">
              <a:lnSpc>
                <a:spcPct val="107916"/>
              </a:lnSpc>
              <a:spcBef>
                <a:spcPts val="900"/>
              </a:spcBef>
              <a:spcAft>
                <a:spcPts val="0"/>
              </a:spcAft>
              <a:buClr>
                <a:schemeClr val="dk2"/>
              </a:buClr>
              <a:buSzPts val="1100"/>
              <a:buFont typeface="Arial"/>
              <a:buNone/>
            </a:pPr>
            <a:r>
              <a:rPr lang="en">
                <a:solidFill>
                  <a:schemeClr val="dk2"/>
                </a:solidFill>
                <a:latin typeface="Calibri"/>
                <a:ea typeface="Calibri"/>
                <a:cs typeface="Calibri"/>
                <a:sym typeface="Calibri"/>
              </a:rPr>
              <a:t>Virginia Concussion Law</a:t>
            </a:r>
            <a:endParaRPr>
              <a:solidFill>
                <a:schemeClr val="dk2"/>
              </a:solidFill>
              <a:latin typeface="Calibri"/>
              <a:ea typeface="Calibri"/>
              <a:cs typeface="Calibri"/>
              <a:sym typeface="Calibri"/>
            </a:endParaRPr>
          </a:p>
          <a:p>
            <a:pPr marL="0" marR="0" lvl="0" indent="0" algn="l" rtl="0">
              <a:lnSpc>
                <a:spcPct val="107916"/>
              </a:lnSpc>
              <a:spcBef>
                <a:spcPts val="800"/>
              </a:spcBef>
              <a:spcAft>
                <a:spcPts val="0"/>
              </a:spcAft>
              <a:buClr>
                <a:schemeClr val="dk2"/>
              </a:buClr>
              <a:buSzPts val="1100"/>
              <a:buFont typeface="Arial"/>
              <a:buNone/>
            </a:pPr>
            <a:r>
              <a:rPr lang="en" u="sng">
                <a:solidFill>
                  <a:srgbClr val="1155CC"/>
                </a:solidFill>
                <a:latin typeface="Calibri"/>
                <a:ea typeface="Calibri"/>
                <a:cs typeface="Calibri"/>
                <a:sym typeface="Calibri"/>
                <a:hlinkClick r:id="rId3"/>
              </a:rPr>
              <a:t>https://law.lis.virginia.gov/vacode/title22.1/chapter14/section22.1-271.5/</a:t>
            </a:r>
            <a:endParaRPr sz="1050">
              <a:solidFill>
                <a:srgbClr val="333333"/>
              </a:solidFill>
              <a:highlight>
                <a:srgbClr val="FFFFFF"/>
              </a:highlight>
            </a:endParaRPr>
          </a:p>
          <a:p>
            <a:pPr marL="0" lvl="0" indent="0" algn="l" rtl="0">
              <a:spcBef>
                <a:spcPts val="8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403f1067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403f1067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NATA and VATA websites have multiple tools to aid you in position improvement and educational tools for the public.  I would believe your employers lawyers would not appreciate hearing you are doing something that would put the company/organization at wrisk.  They will either tell you to stop what you are doing or fund the certification process.  When they tell you to stop, express to your administrator how important what you are doing helps your patients. This must be supported by numbers.  This takes us back to documentation and EBP.  All of this information goes hand in hand.  We know of schools who have had these conversations one way or another and changed how their program functions.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403f1067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403f1067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403f10671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403f10671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c3bf3f1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c3bf3f1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have no financial gains from this presentation, I am not a lawyer, I did not study law.  I will not be giving any legal advice, nor will I be giving my opinion.  I am here representing the VATA presenting the VATA Liability Tool Kit and my statements will be based on information from the VATA website, NATA website, BOC website, CAATE website, as well as the laws of the Commonwealth of VA.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403f106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403f106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not a lawyer nor have I done any legal work.  My intent is to open your eyes to the risks and the tools to help you protect yourself and your employer.  As well as possibly improve your current position. I am not here to judge or give my personal opinions.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5e701bb2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5e701bb2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virtues, diligence, ethics and morals.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5e701bb2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5e701bb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NATA and the BOC set the standards in which we have to practice. The NATA and BOC are separate entities in which both define what we do and how we do it.  It then breaks down to the VATA and The Virginia board of medicine. To determine whether we are practicing ethically and legally starts here. You have to decide for yourself about the manner in which you practice.  It is inappropriate for us as ATs to determine if someone is practicing “illegally”.  If you see something that is questionable, report what you have seen to Virginia Department of Health Professions </a:t>
            </a:r>
            <a:r>
              <a:rPr lang="en" sz="1000" u="sng">
                <a:solidFill>
                  <a:schemeClr val="hlink"/>
                </a:solidFill>
                <a:latin typeface="Verdana"/>
                <a:ea typeface="Verdana"/>
                <a:cs typeface="Verdana"/>
                <a:sym typeface="Verdana"/>
                <a:hlinkClick r:id="rId3"/>
              </a:rPr>
              <a:t>https://www.dhp.virginia.gov/Complaints</a:t>
            </a:r>
            <a:r>
              <a:rPr lang="en" sz="1000">
                <a:solidFill>
                  <a:schemeClr val="dk2"/>
                </a:solidFill>
                <a:latin typeface="Verdana"/>
                <a:ea typeface="Verdana"/>
                <a:cs typeface="Verdana"/>
                <a:sym typeface="Verdana"/>
              </a:rPr>
              <a:t>/</a:t>
            </a:r>
            <a:endParaRPr sz="1000">
              <a:solidFill>
                <a:schemeClr val="dk2"/>
              </a:solidFill>
              <a:latin typeface="Verdana"/>
              <a:ea typeface="Verdana"/>
              <a:cs typeface="Verdana"/>
              <a:sym typeface="Verdana"/>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403f1067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403f1067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NATA has created a Liability Tool Kit for you to use to determine your professional liability. This is the link (open the link and show what it looks like). You will need the following information to fill out your tool kit. *I have shared this with the VATA and it is posted on the VATA website*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5e701bb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5e701bb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Since you are here, I will assume you are or you are a student who will be. As you know you must be licensed in the Commonwealth of VA to practice and call yourself an Athletic Trainer. This may be good information for you if you know of someone moving into the commonwealth for a new position. The VATA has on their website links about the licensure act and how to apply for a license.  Having Athletic Trainers licensed is to protect the communities in which we work as well as us.  It set standards to protect our patients, and prevents just anyone from doing our job.  CA is the only state without a practice act.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403f1067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403f1067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7916"/>
              </a:lnSpc>
              <a:spcBef>
                <a:spcPts val="0"/>
              </a:spcBef>
              <a:spcAft>
                <a:spcPts val="0"/>
              </a:spcAft>
              <a:buClr>
                <a:schemeClr val="dk2"/>
              </a:buClr>
              <a:buSzPts val="1100"/>
              <a:buFont typeface="Arial"/>
              <a:buNone/>
            </a:pPr>
            <a:r>
              <a:rPr lang="en" sz="1000">
                <a:solidFill>
                  <a:srgbClr val="505050"/>
                </a:solidFill>
                <a:highlight>
                  <a:srgbClr val="FFFFFF"/>
                </a:highlight>
              </a:rPr>
              <a:t>Consistency in how Athletic Trainers identify themselves alleviates confusion and lends credibility to the profession. List academic degrees first, licenses second and credentials last. Here, credentials include BOC certification. For instance, a BOC Certified Athletic Trainer holding a master’s degree and working in a state where licensure is not required should write, “Sally Snow, MS, ATC” – not “ATC, MS.” The same BOC Certified Athletic Trainer working in a state with licensure would correctly write, “Sally Snow, MS, LAT, ATC.” See the illustration for an example. </a:t>
            </a:r>
            <a:endParaRPr sz="1000">
              <a:solidFill>
                <a:srgbClr val="505050"/>
              </a:solidFill>
              <a:highlight>
                <a:srgbClr val="FFFFFF"/>
              </a:highlight>
            </a:endParaRPr>
          </a:p>
          <a:p>
            <a:pPr marL="0" marR="0" lvl="0" indent="0" algn="l" rtl="0">
              <a:lnSpc>
                <a:spcPct val="107916"/>
              </a:lnSpc>
              <a:spcBef>
                <a:spcPts val="800"/>
              </a:spcBef>
              <a:spcAft>
                <a:spcPts val="0"/>
              </a:spcAft>
              <a:buNone/>
            </a:pPr>
            <a:r>
              <a:rPr lang="en" sz="1000">
                <a:solidFill>
                  <a:srgbClr val="505050"/>
                </a:solidFill>
                <a:highlight>
                  <a:srgbClr val="FFFFFF"/>
                </a:highlight>
              </a:rPr>
              <a:t>What do these qualifications mean? Licensure provides a legal right to practice, while certification, which is voluntary, states that a professional body – in this case, the BOC – has determined that your knowledge and skills have met a pre-determined standard. If you use more than one credential, list them in order of difficulty of obtaining them. With credentials of similar difficulty, such as ATC and PT, list them in chronological order. </a:t>
            </a:r>
            <a:endParaRPr sz="1000">
              <a:solidFill>
                <a:srgbClr val="505050"/>
              </a:solidFill>
              <a:highlight>
                <a:srgbClr val="FFFFFF"/>
              </a:highlight>
            </a:endParaRPr>
          </a:p>
          <a:p>
            <a:pPr marL="0" marR="0" lvl="0" indent="0" algn="l" rtl="0">
              <a:lnSpc>
                <a:spcPct val="107916"/>
              </a:lnSpc>
              <a:spcBef>
                <a:spcPts val="800"/>
              </a:spcBef>
              <a:spcAft>
                <a:spcPts val="0"/>
              </a:spcAft>
              <a:buClr>
                <a:schemeClr val="dk2"/>
              </a:buClr>
              <a:buSzPts val="1100"/>
              <a:buFont typeface="Arial"/>
              <a:buNone/>
            </a:pPr>
            <a:r>
              <a:rPr lang="en" sz="1000">
                <a:solidFill>
                  <a:srgbClr val="505050"/>
                </a:solidFill>
                <a:highlight>
                  <a:srgbClr val="FFFFFF"/>
                </a:highlight>
              </a:rPr>
              <a:t>From the BOC Web site</a:t>
            </a:r>
            <a:endParaRPr sz="1000">
              <a:solidFill>
                <a:srgbClr val="505050"/>
              </a:solidFill>
              <a:highlight>
                <a:srgbClr val="FFFFFF"/>
              </a:highlight>
            </a:endParaRPr>
          </a:p>
          <a:p>
            <a:pPr marL="0" lvl="0" indent="0" algn="l" rtl="0">
              <a:spcBef>
                <a:spcPts val="8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nppes.cms.hhs.gov/NPPES/Welcome.do"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nata.org/sites/default/files/apply_npi_instruction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bocatc.org/athletic-trainers#at-resources" TargetMode="External"/><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dhp.virginia.gov/medicine/medicine_laws_regs.htm" TargetMode="External"/><Relationship Id="rId5" Type="http://schemas.openxmlformats.org/officeDocument/2006/relationships/hyperlink" Target="https://www.vata.us/licensure-scope-of-practice" TargetMode="External"/><Relationship Id="rId4" Type="http://schemas.openxmlformats.org/officeDocument/2006/relationships/hyperlink" Target="https://forms.nata.org/my_liability_t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a.org/membership/about-membership/member-resources/code-of-ethics" TargetMode="External"/><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s://www.nata.org/membership/about-membership/member-resources/membership-standard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ata.org/practice-patient-care/risk-liability#liability"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VATA Liability </a:t>
            </a:r>
            <a:endParaRPr/>
          </a:p>
          <a:p>
            <a:pPr marL="0" lvl="0" indent="0" algn="l" rtl="0">
              <a:spcBef>
                <a:spcPts val="0"/>
              </a:spcBef>
              <a:spcAft>
                <a:spcPts val="0"/>
              </a:spcAft>
              <a:buNone/>
            </a:pPr>
            <a:r>
              <a:rPr lang="en"/>
              <a:t>Tool Kit</a:t>
            </a:r>
            <a:endParaRPr/>
          </a:p>
        </p:txBody>
      </p:sp>
      <p:sp>
        <p:nvSpPr>
          <p:cNvPr id="73" name="Google Shape;73;p13"/>
          <p:cNvSpPr txBox="1">
            <a:spLocks noGrp="1"/>
          </p:cNvSpPr>
          <p:nvPr>
            <p:ph type="subTitle" idx="1"/>
          </p:nvPr>
        </p:nvSpPr>
        <p:spPr>
          <a:xfrm>
            <a:off x="3034775" y="2779172"/>
            <a:ext cx="4242600" cy="982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Paul G. Rupp, MS, LAT, ATC,  ITAT</a:t>
            </a:r>
            <a:endParaRPr/>
          </a:p>
          <a:p>
            <a:pPr marL="0" lvl="0" indent="0" algn="l" rtl="0">
              <a:spcBef>
                <a:spcPts val="0"/>
              </a:spcBef>
              <a:spcAft>
                <a:spcPts val="0"/>
              </a:spcAft>
              <a:buNone/>
            </a:pPr>
            <a:r>
              <a:rPr lang="en"/>
              <a:t>Athletic Trainer </a:t>
            </a:r>
            <a:endParaRPr/>
          </a:p>
          <a:p>
            <a:pPr marL="0" lvl="0" indent="0" algn="l" rtl="0">
              <a:spcBef>
                <a:spcPts val="0"/>
              </a:spcBef>
              <a:spcAft>
                <a:spcPts val="0"/>
              </a:spcAft>
              <a:buNone/>
            </a:pPr>
            <a:r>
              <a:rPr lang="en"/>
              <a:t>Oakton HS</a:t>
            </a:r>
            <a:endParaRPr/>
          </a:p>
        </p:txBody>
      </p:sp>
      <p:pic>
        <p:nvPicPr>
          <p:cNvPr id="74" name="Google Shape;74;p13"/>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40" name="Google Shape;140;p22"/>
          <p:cNvSpPr txBox="1">
            <a:spLocks noGrp="1"/>
          </p:cNvSpPr>
          <p:nvPr>
            <p:ph type="subTitle" idx="1"/>
          </p:nvPr>
        </p:nvSpPr>
        <p:spPr>
          <a:xfrm>
            <a:off x="2514825" y="14881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Do you maintain and record 50 CEU’s every 2 years?</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How do you get your CEUs and How do they improve your practice?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41" name="Google Shape;141;p22"/>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45"/>
        <p:cNvGrpSpPr/>
        <p:nvPr/>
      </p:nvGrpSpPr>
      <p:grpSpPr>
        <a:xfrm>
          <a:off x="0" y="0"/>
          <a:ext cx="0" cy="0"/>
          <a:chOff x="0" y="0"/>
          <a:chExt cx="0" cy="0"/>
        </a:xfrm>
      </p:grpSpPr>
      <p:sp>
        <p:nvSpPr>
          <p:cNvPr id="146" name="Google Shape;146;p23"/>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47" name="Google Shape;147;p23"/>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Do you have access to your job description?</a:t>
            </a:r>
            <a:endParaRPr/>
          </a:p>
          <a:p>
            <a:pPr marL="0" lvl="0" indent="457200" algn="l" rtl="0">
              <a:spcBef>
                <a:spcPts val="0"/>
              </a:spcBef>
              <a:spcAft>
                <a:spcPts val="0"/>
              </a:spcAft>
              <a:buNone/>
            </a:pPr>
            <a:endParaRPr/>
          </a:p>
          <a:p>
            <a:pPr marL="0" lvl="0" indent="457200" algn="l" rtl="0">
              <a:spcBef>
                <a:spcPts val="0"/>
              </a:spcBef>
              <a:spcAft>
                <a:spcPts val="0"/>
              </a:spcAft>
              <a:buClr>
                <a:srgbClr val="000000"/>
              </a:buClr>
              <a:buSzPts val="1100"/>
              <a:buFont typeface="Arial"/>
              <a:buNone/>
            </a:pPr>
            <a:r>
              <a:rPr lang="en"/>
              <a:t>NATA Position Statements vs Employer Position</a:t>
            </a:r>
            <a:endParaRPr/>
          </a:p>
          <a:p>
            <a:pPr marL="0" lvl="0" indent="0" algn="l" rtl="0">
              <a:spcBef>
                <a:spcPts val="0"/>
              </a:spcBef>
              <a:spcAft>
                <a:spcPts val="0"/>
              </a:spcAft>
              <a:buNone/>
            </a:pPr>
            <a:r>
              <a:rPr lang="en"/>
              <a:t>	</a:t>
            </a:r>
            <a:endParaRPr/>
          </a:p>
          <a:p>
            <a:pPr marL="0" lvl="0" indent="45720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pic>
        <p:nvPicPr>
          <p:cNvPr id="148" name="Google Shape;148;p23"/>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52"/>
        <p:cNvGrpSpPr/>
        <p:nvPr/>
      </p:nvGrpSpPr>
      <p:grpSpPr>
        <a:xfrm>
          <a:off x="0" y="0"/>
          <a:ext cx="0" cy="0"/>
          <a:chOff x="0" y="0"/>
          <a:chExt cx="0" cy="0"/>
        </a:xfrm>
      </p:grpSpPr>
      <p:sp>
        <p:nvSpPr>
          <p:cNvPr id="153" name="Google Shape;153;p24"/>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54" name="Google Shape;154;p24"/>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Do you sign a contract annually?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2"/>
              </a:buClr>
              <a:buSzPts val="1100"/>
              <a:buFont typeface="Arial"/>
              <a:buNone/>
            </a:pPr>
            <a:r>
              <a:rPr lang="en"/>
              <a:t>“And other duties as assigned”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55" name="Google Shape;155;p24"/>
          <p:cNvPicPr preferRelativeResize="0"/>
          <p:nvPr/>
        </p:nvPicPr>
        <p:blipFill>
          <a:blip r:embed="rId3">
            <a:alphaModFix/>
          </a:blip>
          <a:stretch>
            <a:fillRect/>
          </a:stretch>
        </p:blipFill>
        <p:spPr>
          <a:xfrm>
            <a:off x="152400" y="1363750"/>
            <a:ext cx="2105325" cy="2397626"/>
          </a:xfrm>
          <a:prstGeom prst="rect">
            <a:avLst/>
          </a:prstGeom>
          <a:noFill/>
          <a:ln>
            <a:noFill/>
          </a:ln>
        </p:spPr>
      </p:pic>
      <p:pic>
        <p:nvPicPr>
          <p:cNvPr id="156" name="Google Shape;156;p24"/>
          <p:cNvPicPr preferRelativeResize="0"/>
          <p:nvPr/>
        </p:nvPicPr>
        <p:blipFill>
          <a:blip r:embed="rId4">
            <a:alphaModFix/>
          </a:blip>
          <a:stretch>
            <a:fillRect/>
          </a:stretch>
        </p:blipFill>
        <p:spPr>
          <a:xfrm>
            <a:off x="5683775" y="2057825"/>
            <a:ext cx="3199401" cy="214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60"/>
        <p:cNvGrpSpPr/>
        <p:nvPr/>
      </p:nvGrpSpPr>
      <p:grpSpPr>
        <a:xfrm>
          <a:off x="0" y="0"/>
          <a:ext cx="0" cy="0"/>
          <a:chOff x="0" y="0"/>
          <a:chExt cx="0" cy="0"/>
        </a:xfrm>
      </p:grpSpPr>
      <p:sp>
        <p:nvSpPr>
          <p:cNvPr id="161" name="Google Shape;161;p25"/>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62" name="Google Shape;162;p25"/>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Do you have a physician that oversees you?</a:t>
            </a:r>
            <a:endParaRPr/>
          </a:p>
          <a:p>
            <a:pPr marL="0" lvl="0" indent="0" algn="l" rtl="0">
              <a:spcBef>
                <a:spcPts val="0"/>
              </a:spcBef>
              <a:spcAft>
                <a:spcPts val="0"/>
              </a:spcAft>
              <a:buNone/>
            </a:pPr>
            <a:endParaRPr sz="1200"/>
          </a:p>
          <a:p>
            <a:pPr marL="0" lvl="0" indent="0" algn="l" rtl="0">
              <a:spcBef>
                <a:spcPts val="0"/>
              </a:spcBef>
              <a:spcAft>
                <a:spcPts val="0"/>
              </a:spcAft>
              <a:buNone/>
            </a:pPr>
            <a:r>
              <a:rPr lang="en" sz="1200"/>
              <a:t>The Athletic Trainer renders service or treatment under the direction of, or in collaboration with a physician, in accordance with their training and the state’s statutes, rules and regulations. BOC Standard of Professional Practice</a:t>
            </a:r>
            <a:endParaRPr sz="1200"/>
          </a:p>
          <a:p>
            <a:pPr marL="0" lvl="0" indent="0" algn="l" rtl="0">
              <a:spcBef>
                <a:spcPts val="0"/>
              </a:spcBef>
              <a:spcAft>
                <a:spcPts val="0"/>
              </a:spcAft>
              <a:buNone/>
            </a:pPr>
            <a:endParaRPr/>
          </a:p>
          <a:p>
            <a:pPr marL="0" lvl="0" indent="0" algn="l" rtl="0">
              <a:spcBef>
                <a:spcPts val="0"/>
              </a:spcBef>
              <a:spcAft>
                <a:spcPts val="0"/>
              </a:spcAft>
              <a:buNone/>
            </a:pPr>
            <a:r>
              <a:rPr lang="en"/>
              <a:t>Does your team physician sign a letter or standing orders annually?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63" name="Google Shape;163;p25"/>
          <p:cNvPicPr preferRelativeResize="0"/>
          <p:nvPr/>
        </p:nvPicPr>
        <p:blipFill>
          <a:blip r:embed="rId3">
            <a:alphaModFix/>
          </a:blip>
          <a:stretch>
            <a:fillRect/>
          </a:stretch>
        </p:blipFill>
        <p:spPr>
          <a:xfrm>
            <a:off x="152400" y="1363750"/>
            <a:ext cx="2105325" cy="2397626"/>
          </a:xfrm>
          <a:prstGeom prst="rect">
            <a:avLst/>
          </a:prstGeom>
          <a:noFill/>
          <a:ln>
            <a:noFill/>
          </a:ln>
        </p:spPr>
      </p:pic>
      <p:pic>
        <p:nvPicPr>
          <p:cNvPr id="164" name="Google Shape;164;p25"/>
          <p:cNvPicPr preferRelativeResize="0"/>
          <p:nvPr/>
        </p:nvPicPr>
        <p:blipFill>
          <a:blip r:embed="rId4">
            <a:alphaModFix/>
          </a:blip>
          <a:stretch>
            <a:fillRect/>
          </a:stretch>
        </p:blipFill>
        <p:spPr>
          <a:xfrm>
            <a:off x="5873525" y="3110513"/>
            <a:ext cx="2571750" cy="1781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68"/>
        <p:cNvGrpSpPr/>
        <p:nvPr/>
      </p:nvGrpSpPr>
      <p:grpSpPr>
        <a:xfrm>
          <a:off x="0" y="0"/>
          <a:ext cx="0" cy="0"/>
          <a:chOff x="0" y="0"/>
          <a:chExt cx="0" cy="0"/>
        </a:xfrm>
      </p:grpSpPr>
      <p:sp>
        <p:nvSpPr>
          <p:cNvPr id="169" name="Google Shape;169;p26"/>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70" name="Google Shape;170;p26"/>
          <p:cNvSpPr txBox="1">
            <a:spLocks noGrp="1"/>
          </p:cNvSpPr>
          <p:nvPr>
            <p:ph type="subTitle" idx="1"/>
          </p:nvPr>
        </p:nvSpPr>
        <p:spPr>
          <a:xfrm>
            <a:off x="2514825" y="1363750"/>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Do you do per diem work?</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Who is the physician that oversees your per diem work?</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Do you have a site specific EAP?</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71" name="Google Shape;171;p26"/>
          <p:cNvPicPr preferRelativeResize="0"/>
          <p:nvPr/>
        </p:nvPicPr>
        <p:blipFill>
          <a:blip r:embed="rId3">
            <a:alphaModFix/>
          </a:blip>
          <a:stretch>
            <a:fillRect/>
          </a:stretch>
        </p:blipFill>
        <p:spPr>
          <a:xfrm>
            <a:off x="152400" y="1363750"/>
            <a:ext cx="2105325" cy="2397626"/>
          </a:xfrm>
          <a:prstGeom prst="rect">
            <a:avLst/>
          </a:prstGeom>
          <a:noFill/>
          <a:ln>
            <a:noFill/>
          </a:ln>
        </p:spPr>
      </p:pic>
      <p:pic>
        <p:nvPicPr>
          <p:cNvPr id="172" name="Google Shape;172;p26"/>
          <p:cNvPicPr preferRelativeResize="0"/>
          <p:nvPr/>
        </p:nvPicPr>
        <p:blipFill>
          <a:blip r:embed="rId4">
            <a:alphaModFix/>
          </a:blip>
          <a:stretch>
            <a:fillRect/>
          </a:stretch>
        </p:blipFill>
        <p:spPr>
          <a:xfrm>
            <a:off x="6672225" y="2753723"/>
            <a:ext cx="1887900" cy="2295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76"/>
        <p:cNvGrpSpPr/>
        <p:nvPr/>
      </p:nvGrpSpPr>
      <p:grpSpPr>
        <a:xfrm>
          <a:off x="0" y="0"/>
          <a:ext cx="0" cy="0"/>
          <a:chOff x="0" y="0"/>
          <a:chExt cx="0" cy="0"/>
        </a:xfrm>
      </p:grpSpPr>
      <p:sp>
        <p:nvSpPr>
          <p:cNvPr id="177" name="Google Shape;177;p27"/>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78" name="Google Shape;178;p27"/>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What are the terms of your liability insurance through your employer?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What are the terms of your personal liability insurance?</a:t>
            </a:r>
            <a:endParaRPr/>
          </a:p>
          <a:p>
            <a:pPr marL="0" lvl="0" indent="0" algn="l" rtl="0">
              <a:spcBef>
                <a:spcPts val="0"/>
              </a:spcBef>
              <a:spcAft>
                <a:spcPts val="0"/>
              </a:spcAft>
              <a:buNone/>
            </a:pPr>
            <a:endParaRPr/>
          </a:p>
          <a:p>
            <a:pPr marL="0" lvl="0" indent="0" algn="l" rtl="0">
              <a:spcBef>
                <a:spcPts val="0"/>
              </a:spcBef>
              <a:spcAft>
                <a:spcPts val="0"/>
              </a:spcAft>
              <a:buNone/>
            </a:pPr>
            <a:r>
              <a:rPr lang="en"/>
              <a:t>If you are on a teacher contract does your school liability see you as a healthcare provider?  What is the coverage?</a:t>
            </a:r>
            <a:endParaRPr/>
          </a:p>
          <a:p>
            <a:pPr marL="0" lvl="0" indent="0" algn="l" rtl="0">
              <a:spcBef>
                <a:spcPts val="0"/>
              </a:spcBef>
              <a:spcAft>
                <a:spcPts val="0"/>
              </a:spcAft>
              <a:buNone/>
            </a:pPr>
            <a:endParaRPr/>
          </a:p>
        </p:txBody>
      </p:sp>
      <p:pic>
        <p:nvPicPr>
          <p:cNvPr id="179" name="Google Shape;179;p27"/>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83"/>
        <p:cNvGrpSpPr/>
        <p:nvPr/>
      </p:nvGrpSpPr>
      <p:grpSpPr>
        <a:xfrm>
          <a:off x="0" y="0"/>
          <a:ext cx="0" cy="0"/>
          <a:chOff x="0" y="0"/>
          <a:chExt cx="0" cy="0"/>
        </a:xfrm>
      </p:grpSpPr>
      <p:sp>
        <p:nvSpPr>
          <p:cNvPr id="184" name="Google Shape;184;p28"/>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85" name="Google Shape;185;p28"/>
          <p:cNvSpPr txBox="1">
            <a:spLocks noGrp="1"/>
          </p:cNvSpPr>
          <p:nvPr>
            <p:ph type="subTitle" idx="1"/>
          </p:nvPr>
        </p:nvSpPr>
        <p:spPr>
          <a:xfrm>
            <a:off x="2466200" y="1301425"/>
            <a:ext cx="6045300" cy="349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Do you utilize Athletic Training Student Aides (ATSA)?</a:t>
            </a:r>
            <a:endParaRPr/>
          </a:p>
          <a:p>
            <a:pPr marL="0" lvl="0" indent="0" algn="l" rtl="0">
              <a:spcBef>
                <a:spcPts val="0"/>
              </a:spcBef>
              <a:spcAft>
                <a:spcPts val="0"/>
              </a:spcAft>
              <a:buNone/>
            </a:pPr>
            <a:endParaRPr/>
          </a:p>
          <a:p>
            <a:pPr marL="0" lvl="0" indent="0" algn="l" rtl="0">
              <a:spcBef>
                <a:spcPts val="0"/>
              </a:spcBef>
              <a:spcAft>
                <a:spcPts val="0"/>
              </a:spcAft>
              <a:buNone/>
            </a:pPr>
            <a:r>
              <a:rPr lang="en"/>
              <a:t>	What do you teach and allow your ATSAs to do?</a:t>
            </a:r>
            <a:endParaRPr/>
          </a:p>
          <a:p>
            <a:pPr marL="0" lvl="0" indent="0" algn="l" rtl="0">
              <a:spcBef>
                <a:spcPts val="0"/>
              </a:spcBef>
              <a:spcAft>
                <a:spcPts val="0"/>
              </a:spcAft>
              <a:buNone/>
            </a:pPr>
            <a:r>
              <a:rPr lang="en"/>
              <a:t>	</a:t>
            </a:r>
            <a:endParaRPr/>
          </a:p>
          <a:p>
            <a:pPr marL="457200" lvl="0" indent="0" algn="l" rtl="0">
              <a:spcBef>
                <a:spcPts val="0"/>
              </a:spcBef>
              <a:spcAft>
                <a:spcPts val="0"/>
              </a:spcAft>
              <a:buNone/>
            </a:pPr>
            <a:r>
              <a:rPr lang="en"/>
              <a:t>Do your ATSA’s cover areas or travel with teams unsupervised by you?</a:t>
            </a:r>
            <a:endParaRPr/>
          </a:p>
          <a:p>
            <a:pPr marL="0" lvl="0" indent="0" algn="l" rtl="0">
              <a:spcBef>
                <a:spcPts val="0"/>
              </a:spcBef>
              <a:spcAft>
                <a:spcPts val="0"/>
              </a:spcAft>
              <a:buNone/>
            </a:pPr>
            <a:endParaRPr/>
          </a:p>
          <a:p>
            <a:pPr marL="0" lvl="0" indent="0" algn="l" rtl="0">
              <a:spcBef>
                <a:spcPts val="0"/>
              </a:spcBef>
              <a:spcAft>
                <a:spcPts val="0"/>
              </a:spcAft>
              <a:buNone/>
            </a:pPr>
            <a:r>
              <a:rPr lang="en"/>
              <a:t>Are you a Preceptor  for a local university and oversee  Athletic Trainers Student (ATS)?</a:t>
            </a:r>
            <a:endParaRPr/>
          </a:p>
          <a:p>
            <a:pPr marL="0" lvl="0" indent="0" algn="l" rtl="0">
              <a:spcBef>
                <a:spcPts val="0"/>
              </a:spcBef>
              <a:spcAft>
                <a:spcPts val="0"/>
              </a:spcAft>
              <a:buNone/>
            </a:pPr>
            <a:endParaRPr/>
          </a:p>
          <a:p>
            <a:pPr marL="0" lvl="0" indent="0" algn="l" rtl="0">
              <a:spcBef>
                <a:spcPts val="0"/>
              </a:spcBef>
              <a:spcAft>
                <a:spcPts val="0"/>
              </a:spcAft>
              <a:buNone/>
            </a:pPr>
            <a:r>
              <a:rPr lang="en"/>
              <a:t>What do you allow your ATS to do, and are they supervised by you?</a:t>
            </a:r>
            <a:endParaRPr/>
          </a:p>
        </p:txBody>
      </p:sp>
      <p:pic>
        <p:nvPicPr>
          <p:cNvPr id="186" name="Google Shape;186;p28"/>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90"/>
        <p:cNvGrpSpPr/>
        <p:nvPr/>
      </p:nvGrpSpPr>
      <p:grpSpPr>
        <a:xfrm>
          <a:off x="0" y="0"/>
          <a:ext cx="0" cy="0"/>
          <a:chOff x="0" y="0"/>
          <a:chExt cx="0" cy="0"/>
        </a:xfrm>
      </p:grpSpPr>
      <p:sp>
        <p:nvSpPr>
          <p:cNvPr id="191" name="Google Shape;191;p29"/>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92" name="Google Shape;192;p29"/>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Do you treat teachers, graduates, general students (no PPE), boosters, etc, are you covered?  </a:t>
            </a:r>
            <a:endParaRPr/>
          </a:p>
          <a:p>
            <a:pPr marL="0" lvl="0" indent="0" algn="l" rtl="0">
              <a:spcBef>
                <a:spcPts val="0"/>
              </a:spcBef>
              <a:spcAft>
                <a:spcPts val="0"/>
              </a:spcAft>
              <a:buNone/>
            </a:pPr>
            <a:endParaRPr/>
          </a:p>
          <a:p>
            <a:pPr marL="0" marR="0" lvl="0" indent="0" algn="l" rtl="0">
              <a:lnSpc>
                <a:spcPct val="107916"/>
              </a:lnSpc>
              <a:spcBef>
                <a:spcPts val="0"/>
              </a:spcBef>
              <a:spcAft>
                <a:spcPts val="0"/>
              </a:spcAft>
              <a:buNone/>
            </a:pPr>
            <a:r>
              <a:rPr lang="en"/>
              <a:t>Can you examine/treat a middle school athlete if they are not on a team in your school?</a:t>
            </a:r>
            <a:endParaRPr/>
          </a:p>
          <a:p>
            <a:pPr marL="0" lvl="0" indent="0" algn="l" rtl="0">
              <a:spcBef>
                <a:spcPts val="800"/>
              </a:spcBef>
              <a:spcAft>
                <a:spcPts val="0"/>
              </a:spcAft>
              <a:buNone/>
            </a:pPr>
            <a:endParaRPr/>
          </a:p>
          <a:p>
            <a:pPr marL="0" marR="0" lvl="0" indent="0" algn="l" rtl="0">
              <a:lnSpc>
                <a:spcPct val="107916"/>
              </a:lnSpc>
              <a:spcBef>
                <a:spcPts val="0"/>
              </a:spcBef>
              <a:spcAft>
                <a:spcPts val="0"/>
              </a:spcAft>
              <a:buClr>
                <a:schemeClr val="dk2"/>
              </a:buClr>
              <a:buSzPts val="1100"/>
              <a:buFont typeface="Arial"/>
              <a:buNone/>
            </a:pPr>
            <a:r>
              <a:rPr lang="en"/>
              <a:t>If you are on a teacher contract does your school liability see you as a healthcare provider? what is the coverage</a:t>
            </a:r>
            <a:endParaRPr/>
          </a:p>
          <a:p>
            <a:pPr marL="0" lvl="0" indent="0" algn="l" rtl="0">
              <a:spcBef>
                <a:spcPts val="800"/>
              </a:spcBef>
              <a:spcAft>
                <a:spcPts val="0"/>
              </a:spcAft>
              <a:buNone/>
            </a:pPr>
            <a:endParaRPr/>
          </a:p>
        </p:txBody>
      </p:sp>
      <p:pic>
        <p:nvPicPr>
          <p:cNvPr id="193" name="Google Shape;193;p29"/>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97"/>
        <p:cNvGrpSpPr/>
        <p:nvPr/>
      </p:nvGrpSpPr>
      <p:grpSpPr>
        <a:xfrm>
          <a:off x="0" y="0"/>
          <a:ext cx="0" cy="0"/>
          <a:chOff x="0" y="0"/>
          <a:chExt cx="0" cy="0"/>
        </a:xfrm>
      </p:grpSpPr>
      <p:sp>
        <p:nvSpPr>
          <p:cNvPr id="198" name="Google Shape;198;p30"/>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99" name="Google Shape;199;p30"/>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How do you document what you do?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How do you store and secure those documents?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00" name="Google Shape;200;p30"/>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04"/>
        <p:cNvGrpSpPr/>
        <p:nvPr/>
      </p:nvGrpSpPr>
      <p:grpSpPr>
        <a:xfrm>
          <a:off x="0" y="0"/>
          <a:ext cx="0" cy="0"/>
          <a:chOff x="0" y="0"/>
          <a:chExt cx="0" cy="0"/>
        </a:xfrm>
      </p:grpSpPr>
      <p:sp>
        <p:nvSpPr>
          <p:cNvPr id="205" name="Google Shape;205;p31"/>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206" name="Google Shape;206;p31"/>
          <p:cNvSpPr txBox="1">
            <a:spLocks noGrp="1"/>
          </p:cNvSpPr>
          <p:nvPr>
            <p:ph type="subTitle" idx="1"/>
          </p:nvPr>
        </p:nvSpPr>
        <p:spPr>
          <a:xfrm>
            <a:off x="2466200" y="1420225"/>
            <a:ext cx="6045300" cy="320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Do you have a EAP that is site/ facility specific?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Do you review the EAP with your team physician and staff?</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Do you practice and document your practice of your EAP?</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Do you have a psychological EAP?</a:t>
            </a:r>
            <a:endParaRPr/>
          </a:p>
        </p:txBody>
      </p:sp>
      <p:pic>
        <p:nvPicPr>
          <p:cNvPr id="207" name="Google Shape;207;p31"/>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2333050" y="575950"/>
            <a:ext cx="73869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rPr>
              <a:t>VATA Liability Tool Kit</a:t>
            </a:r>
            <a:endParaRPr>
              <a:solidFill>
                <a:srgbClr val="F3F3F3"/>
              </a:solidFill>
            </a:endParaRPr>
          </a:p>
        </p:txBody>
      </p:sp>
      <p:sp>
        <p:nvSpPr>
          <p:cNvPr id="80" name="Google Shape;80;p14"/>
          <p:cNvSpPr txBox="1">
            <a:spLocks noGrp="1"/>
          </p:cNvSpPr>
          <p:nvPr>
            <p:ph type="body" idx="1"/>
          </p:nvPr>
        </p:nvSpPr>
        <p:spPr>
          <a:xfrm>
            <a:off x="2293475" y="1595775"/>
            <a:ext cx="64383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rPr>
              <a:t>Disclosure: </a:t>
            </a:r>
            <a:endParaRPr>
              <a:solidFill>
                <a:srgbClr val="F3F3F3"/>
              </a:solidFill>
            </a:endParaRPr>
          </a:p>
          <a:p>
            <a:pPr marL="0" lvl="0" indent="0" algn="l" rtl="0">
              <a:spcBef>
                <a:spcPts val="1600"/>
              </a:spcBef>
              <a:spcAft>
                <a:spcPts val="0"/>
              </a:spcAft>
              <a:buNone/>
            </a:pPr>
            <a:r>
              <a:rPr lang="en">
                <a:solidFill>
                  <a:srgbClr val="F3F3F3"/>
                </a:solidFill>
              </a:rPr>
              <a:t>I have no financial conflicts to disclose.</a:t>
            </a:r>
            <a:endParaRPr>
              <a:solidFill>
                <a:srgbClr val="F3F3F3"/>
              </a:solidFill>
            </a:endParaRPr>
          </a:p>
          <a:p>
            <a:pPr marL="0" lvl="0" indent="0" algn="l" rtl="0">
              <a:spcBef>
                <a:spcPts val="1600"/>
              </a:spcBef>
              <a:spcAft>
                <a:spcPts val="1600"/>
              </a:spcAft>
              <a:buNone/>
            </a:pPr>
            <a:r>
              <a:rPr lang="en">
                <a:solidFill>
                  <a:srgbClr val="F3F3F3"/>
                </a:solidFill>
              </a:rPr>
              <a:t>I am not a lawyer and I have no legal background</a:t>
            </a:r>
            <a:endParaRPr>
              <a:solidFill>
                <a:srgbClr val="F3F3F3"/>
              </a:solidFill>
            </a:endParaRPr>
          </a:p>
        </p:txBody>
      </p:sp>
      <p:pic>
        <p:nvPicPr>
          <p:cNvPr id="81" name="Google Shape;81;p14"/>
          <p:cNvPicPr preferRelativeResize="0"/>
          <p:nvPr/>
        </p:nvPicPr>
        <p:blipFill>
          <a:blip r:embed="rId3">
            <a:alphaModFix/>
          </a:blip>
          <a:stretch>
            <a:fillRect/>
          </a:stretch>
        </p:blipFill>
        <p:spPr>
          <a:xfrm>
            <a:off x="152400" y="1363750"/>
            <a:ext cx="2105325" cy="2340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11"/>
        <p:cNvGrpSpPr/>
        <p:nvPr/>
      </p:nvGrpSpPr>
      <p:grpSpPr>
        <a:xfrm>
          <a:off x="0" y="0"/>
          <a:ext cx="0" cy="0"/>
          <a:chOff x="0" y="0"/>
          <a:chExt cx="0" cy="0"/>
        </a:xfrm>
      </p:grpSpPr>
      <p:sp>
        <p:nvSpPr>
          <p:cNvPr id="212" name="Google Shape;212;p32"/>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213" name="Google Shape;213;p32"/>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Do you have an NPI number?</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rgbClr val="F3F3F3"/>
                </a:solidFill>
                <a:highlight>
                  <a:srgbClr val="660000"/>
                </a:highlight>
                <a:latin typeface="Arial"/>
                <a:ea typeface="Arial"/>
                <a:cs typeface="Arial"/>
                <a:sym typeface="Arial"/>
              </a:rPr>
              <a:t>Applying for your NPI is quick, easy and free. Visit the </a:t>
            </a:r>
            <a:r>
              <a:rPr lang="en" sz="1050" u="sng">
                <a:solidFill>
                  <a:srgbClr val="F3F3F3"/>
                </a:solidFill>
                <a:highlight>
                  <a:srgbClr val="660000"/>
                </a:highlight>
                <a:latin typeface="Arial"/>
                <a:ea typeface="Arial"/>
                <a:cs typeface="Arial"/>
                <a:sym typeface="Arial"/>
                <a:hlinkClick r:id="rId3"/>
              </a:rPr>
              <a:t>CMS National Plan &amp; Provider Enumeration System</a:t>
            </a:r>
            <a:r>
              <a:rPr lang="en" sz="1050">
                <a:solidFill>
                  <a:srgbClr val="F3F3F3"/>
                </a:solidFill>
                <a:highlight>
                  <a:srgbClr val="660000"/>
                </a:highlight>
                <a:latin typeface="Arial"/>
                <a:ea typeface="Arial"/>
                <a:cs typeface="Arial"/>
                <a:sym typeface="Arial"/>
              </a:rPr>
              <a:t> to complete your application today. Follow our </a:t>
            </a:r>
            <a:r>
              <a:rPr lang="en" sz="1050" u="sng">
                <a:solidFill>
                  <a:srgbClr val="F3F3F3"/>
                </a:solidFill>
                <a:highlight>
                  <a:srgbClr val="660000"/>
                </a:highlight>
                <a:latin typeface="Arial"/>
                <a:ea typeface="Arial"/>
                <a:cs typeface="Arial"/>
                <a:sym typeface="Arial"/>
                <a:hlinkClick r:id="rId4"/>
              </a:rPr>
              <a:t>Step-by-Step NPI Application Instructions</a:t>
            </a:r>
            <a:r>
              <a:rPr lang="en" sz="1050">
                <a:solidFill>
                  <a:srgbClr val="F3F3F3"/>
                </a:solidFill>
                <a:highlight>
                  <a:srgbClr val="660000"/>
                </a:highlight>
                <a:latin typeface="Arial"/>
                <a:ea typeface="Arial"/>
                <a:cs typeface="Arial"/>
                <a:sym typeface="Arial"/>
              </a:rPr>
              <a:t> (pdf) to apply today.</a:t>
            </a:r>
            <a:endParaRPr>
              <a:solidFill>
                <a:srgbClr val="F3F3F3"/>
              </a:solidFill>
              <a:highlight>
                <a:srgbClr val="660000"/>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14" name="Google Shape;214;p32"/>
          <p:cNvPicPr preferRelativeResize="0"/>
          <p:nvPr/>
        </p:nvPicPr>
        <p:blipFill>
          <a:blip r:embed="rId5">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18"/>
        <p:cNvGrpSpPr/>
        <p:nvPr/>
      </p:nvGrpSpPr>
      <p:grpSpPr>
        <a:xfrm>
          <a:off x="0" y="0"/>
          <a:ext cx="0" cy="0"/>
          <a:chOff x="0" y="0"/>
          <a:chExt cx="0" cy="0"/>
        </a:xfrm>
      </p:grpSpPr>
      <p:sp>
        <p:nvSpPr>
          <p:cNvPr id="219" name="Google Shape;219;p33"/>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220" name="Google Shape;220;p33"/>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Do you use electric modalities?</a:t>
            </a:r>
            <a:endParaRPr/>
          </a:p>
          <a:p>
            <a:pPr marL="0" lvl="0" indent="0" algn="l" rtl="0">
              <a:spcBef>
                <a:spcPts val="0"/>
              </a:spcBef>
              <a:spcAft>
                <a:spcPts val="0"/>
              </a:spcAft>
              <a:buNone/>
            </a:pPr>
            <a:endParaRPr/>
          </a:p>
          <a:p>
            <a:pPr marL="0" lvl="0" indent="0" algn="l" rtl="0">
              <a:spcBef>
                <a:spcPts val="0"/>
              </a:spcBef>
              <a:spcAft>
                <a:spcPts val="0"/>
              </a:spcAft>
              <a:buNone/>
            </a:pPr>
            <a:r>
              <a:rPr lang="en"/>
              <a:t>Do you have standing orders?</a:t>
            </a:r>
            <a:endParaRPr/>
          </a:p>
          <a:p>
            <a:pPr marL="0" lvl="0" indent="0" algn="l" rtl="0">
              <a:spcBef>
                <a:spcPts val="0"/>
              </a:spcBef>
              <a:spcAft>
                <a:spcPts val="0"/>
              </a:spcAft>
              <a:buNone/>
            </a:pPr>
            <a:endParaRPr/>
          </a:p>
          <a:p>
            <a:pPr marL="0" lvl="0" indent="0" algn="l" rtl="0">
              <a:spcBef>
                <a:spcPts val="0"/>
              </a:spcBef>
              <a:spcAft>
                <a:spcPts val="0"/>
              </a:spcAft>
              <a:buNone/>
            </a:pPr>
            <a:r>
              <a:rPr lang="en"/>
              <a:t>Do you have your modalities calibrated annually?</a:t>
            </a:r>
            <a:endParaRPr/>
          </a:p>
          <a:p>
            <a:pPr marL="0" lvl="0" indent="0" algn="l" rtl="0">
              <a:spcBef>
                <a:spcPts val="0"/>
              </a:spcBef>
              <a:spcAft>
                <a:spcPts val="0"/>
              </a:spcAft>
              <a:buNone/>
            </a:pPr>
            <a:endParaRPr/>
          </a:p>
          <a:p>
            <a:pPr marL="0" lvl="0" indent="0" algn="l" rtl="0">
              <a:spcBef>
                <a:spcPts val="0"/>
              </a:spcBef>
              <a:spcAft>
                <a:spcPts val="0"/>
              </a:spcAft>
              <a:buNone/>
            </a:pPr>
            <a:r>
              <a:rPr lang="en"/>
              <a:t>Do you use other modalities (dry needling, graston, etc) without certification?</a:t>
            </a:r>
            <a:endParaRPr/>
          </a:p>
        </p:txBody>
      </p:sp>
      <p:pic>
        <p:nvPicPr>
          <p:cNvPr id="221" name="Google Shape;221;p33"/>
          <p:cNvPicPr preferRelativeResize="0"/>
          <p:nvPr/>
        </p:nvPicPr>
        <p:blipFill>
          <a:blip r:embed="rId3">
            <a:alphaModFix/>
          </a:blip>
          <a:stretch>
            <a:fillRect/>
          </a:stretch>
        </p:blipFill>
        <p:spPr>
          <a:xfrm>
            <a:off x="152400" y="1363750"/>
            <a:ext cx="2105325" cy="2397626"/>
          </a:xfrm>
          <a:prstGeom prst="rect">
            <a:avLst/>
          </a:prstGeom>
          <a:noFill/>
          <a:ln>
            <a:noFill/>
          </a:ln>
        </p:spPr>
      </p:pic>
      <p:pic>
        <p:nvPicPr>
          <p:cNvPr id="222" name="Google Shape;222;p33"/>
          <p:cNvPicPr preferRelativeResize="0"/>
          <p:nvPr/>
        </p:nvPicPr>
        <p:blipFill>
          <a:blip r:embed="rId4">
            <a:alphaModFix/>
          </a:blip>
          <a:stretch>
            <a:fillRect/>
          </a:stretch>
        </p:blipFill>
        <p:spPr>
          <a:xfrm>
            <a:off x="6489375" y="1259400"/>
            <a:ext cx="2274425" cy="1653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26"/>
        <p:cNvGrpSpPr/>
        <p:nvPr/>
      </p:nvGrpSpPr>
      <p:grpSpPr>
        <a:xfrm>
          <a:off x="0" y="0"/>
          <a:ext cx="0" cy="0"/>
          <a:chOff x="0" y="0"/>
          <a:chExt cx="0" cy="0"/>
        </a:xfrm>
      </p:grpSpPr>
      <p:sp>
        <p:nvSpPr>
          <p:cNvPr id="227" name="Google Shape;227;p34"/>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228" name="Google Shape;228;p34"/>
          <p:cNvSpPr txBox="1">
            <a:spLocks noGrp="1"/>
          </p:cNvSpPr>
          <p:nvPr>
            <p:ph type="subTitle" idx="1"/>
          </p:nvPr>
        </p:nvSpPr>
        <p:spPr>
          <a:xfrm>
            <a:off x="2466200" y="1420225"/>
            <a:ext cx="6237000" cy="2830800"/>
          </a:xfrm>
          <a:prstGeom prst="rect">
            <a:avLst/>
          </a:prstGeom>
        </p:spPr>
        <p:txBody>
          <a:bodyPr spcFirstLastPara="1" wrap="square" lIns="91425" tIns="91425" rIns="91425" bIns="91425" anchor="b" anchorCtr="0">
            <a:noAutofit/>
          </a:bodyPr>
          <a:lstStyle/>
          <a:p>
            <a:pPr marL="0" marR="0" lvl="0" indent="0" algn="l" rtl="0">
              <a:lnSpc>
                <a:spcPct val="107916"/>
              </a:lnSpc>
              <a:spcBef>
                <a:spcPts val="0"/>
              </a:spcBef>
              <a:spcAft>
                <a:spcPts val="0"/>
              </a:spcAft>
              <a:buNone/>
            </a:pPr>
            <a:r>
              <a:rPr lang="en"/>
              <a:t>Can Athletic Trainers use tools such as Dry Needling, Cupping, Instrument assisted massage, Oxygen, etc?</a:t>
            </a:r>
            <a:endParaRPr/>
          </a:p>
          <a:p>
            <a:pPr marL="0" marR="0" lvl="0" indent="0" algn="l" rtl="0">
              <a:lnSpc>
                <a:spcPct val="107916"/>
              </a:lnSpc>
              <a:spcBef>
                <a:spcPts val="800"/>
              </a:spcBef>
              <a:spcAft>
                <a:spcPts val="0"/>
              </a:spcAft>
              <a:buNone/>
            </a:pPr>
            <a:r>
              <a:rPr lang="en"/>
              <a:t>		</a:t>
            </a:r>
            <a:endParaRPr/>
          </a:p>
          <a:p>
            <a:pPr marL="457200" marR="0" lvl="0" indent="0" algn="l" rtl="0">
              <a:lnSpc>
                <a:spcPct val="107916"/>
              </a:lnSpc>
              <a:spcBef>
                <a:spcPts val="800"/>
              </a:spcBef>
              <a:spcAft>
                <a:spcPts val="0"/>
              </a:spcAft>
              <a:buNone/>
            </a:pPr>
            <a:r>
              <a:rPr lang="en" sz="1400">
                <a:solidFill>
                  <a:srgbClr val="FFFFFF"/>
                </a:solidFill>
                <a:latin typeface="Calibri"/>
                <a:ea typeface="Calibri"/>
                <a:cs typeface="Calibri"/>
                <a:sym typeface="Calibri"/>
              </a:rPr>
              <a:t>Within the Commonwealth of VA an Athletic Trainer can practice within their scope of practice and with the supervising physician’s understanding and agreement.</a:t>
            </a:r>
            <a:endParaRPr sz="1400">
              <a:solidFill>
                <a:srgbClr val="FFFFFF"/>
              </a:solidFill>
            </a:endParaRPr>
          </a:p>
          <a:p>
            <a:pPr marL="0" marR="0" lvl="0" indent="0" algn="l" rtl="0">
              <a:lnSpc>
                <a:spcPct val="107916"/>
              </a:lnSpc>
              <a:spcBef>
                <a:spcPts val="800"/>
              </a:spcBef>
              <a:spcAft>
                <a:spcPts val="800"/>
              </a:spcAft>
              <a:buClr>
                <a:schemeClr val="dk2"/>
              </a:buClr>
              <a:buSzPts val="1100"/>
              <a:buFont typeface="Arial"/>
              <a:buNone/>
            </a:pPr>
            <a:endParaRPr/>
          </a:p>
        </p:txBody>
      </p:sp>
      <p:pic>
        <p:nvPicPr>
          <p:cNvPr id="229" name="Google Shape;229;p34"/>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235" name="Google Shape;235;p35"/>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If you see someone acting or practicing in a manner that is inappropriate do you report it?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How do you report a medical professional practicing in an inappropriate manner?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36" name="Google Shape;236;p35"/>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40"/>
        <p:cNvGrpSpPr/>
        <p:nvPr/>
      </p:nvGrpSpPr>
      <p:grpSpPr>
        <a:xfrm>
          <a:off x="0" y="0"/>
          <a:ext cx="0" cy="0"/>
          <a:chOff x="0" y="0"/>
          <a:chExt cx="0" cy="0"/>
        </a:xfrm>
      </p:grpSpPr>
      <p:sp>
        <p:nvSpPr>
          <p:cNvPr id="241" name="Google Shape;241;p36"/>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242" name="Google Shape;242;p36"/>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marR="0" lvl="0" indent="0" algn="l" rtl="0">
              <a:lnSpc>
                <a:spcPct val="107916"/>
              </a:lnSpc>
              <a:spcBef>
                <a:spcPts val="0"/>
              </a:spcBef>
              <a:spcAft>
                <a:spcPts val="0"/>
              </a:spcAft>
              <a:buClr>
                <a:schemeClr val="dk2"/>
              </a:buClr>
              <a:buSzPts val="1100"/>
              <a:buFont typeface="Arial"/>
              <a:buNone/>
            </a:pPr>
            <a:r>
              <a:rPr lang="en"/>
              <a:t>If you work in the Secondary School Setting, Do you know what is in the “Concussion Law”?</a:t>
            </a:r>
            <a:endParaRPr/>
          </a:p>
          <a:p>
            <a:pPr marL="0" marR="0" lvl="0" indent="0" algn="l" rtl="0">
              <a:lnSpc>
                <a:spcPct val="107916"/>
              </a:lnSpc>
              <a:spcBef>
                <a:spcPts val="800"/>
              </a:spcBef>
              <a:spcAft>
                <a:spcPts val="0"/>
              </a:spcAft>
              <a:buClr>
                <a:schemeClr val="dk2"/>
              </a:buClr>
              <a:buSzPts val="1100"/>
              <a:buFont typeface="Arial"/>
              <a:buNone/>
            </a:pPr>
            <a:r>
              <a:rPr lang="en"/>
              <a:t>Do your students and their parents participate in concussion education, and how do you document their completion?</a:t>
            </a:r>
            <a:endParaRPr sz="1100" b="1">
              <a:solidFill>
                <a:schemeClr val="dk2"/>
              </a:solidFill>
              <a:latin typeface="Calibri"/>
              <a:ea typeface="Calibri"/>
              <a:cs typeface="Calibri"/>
              <a:sym typeface="Calibri"/>
            </a:endParaRPr>
          </a:p>
          <a:p>
            <a:pPr marL="0" lvl="0" indent="0" algn="l" rtl="0">
              <a:spcBef>
                <a:spcPts val="800"/>
              </a:spcBef>
              <a:spcAft>
                <a:spcPts val="0"/>
              </a:spcAft>
              <a:buNone/>
            </a:pPr>
            <a:endParaRPr/>
          </a:p>
          <a:p>
            <a:pPr marL="0" marR="0" lvl="0" indent="0" algn="l" rtl="0">
              <a:lnSpc>
                <a:spcPct val="107916"/>
              </a:lnSpc>
              <a:spcBef>
                <a:spcPts val="0"/>
              </a:spcBef>
              <a:spcAft>
                <a:spcPts val="0"/>
              </a:spcAft>
              <a:buClr>
                <a:schemeClr val="dk2"/>
              </a:buClr>
              <a:buSzPts val="1100"/>
              <a:buFont typeface="Arial"/>
              <a:buNone/>
            </a:pPr>
            <a:r>
              <a:rPr lang="en"/>
              <a:t>Do you have a return to learn protocol for your students?</a:t>
            </a:r>
            <a:endParaRPr/>
          </a:p>
          <a:p>
            <a:pPr marL="0" lvl="0" indent="0" algn="l" rtl="0">
              <a:spcBef>
                <a:spcPts val="800"/>
              </a:spcBef>
              <a:spcAft>
                <a:spcPts val="0"/>
              </a:spcAft>
              <a:buNone/>
            </a:pPr>
            <a:endParaRPr/>
          </a:p>
          <a:p>
            <a:pPr marL="0" lvl="0" indent="0" algn="l" rtl="0">
              <a:spcBef>
                <a:spcPts val="0"/>
              </a:spcBef>
              <a:spcAft>
                <a:spcPts val="0"/>
              </a:spcAft>
              <a:buNone/>
            </a:pPr>
            <a:endParaRPr/>
          </a:p>
        </p:txBody>
      </p:sp>
      <p:pic>
        <p:nvPicPr>
          <p:cNvPr id="243" name="Google Shape;243;p36"/>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47"/>
        <p:cNvGrpSpPr/>
        <p:nvPr/>
      </p:nvGrpSpPr>
      <p:grpSpPr>
        <a:xfrm>
          <a:off x="0" y="0"/>
          <a:ext cx="0" cy="0"/>
          <a:chOff x="0" y="0"/>
          <a:chExt cx="0" cy="0"/>
        </a:xfrm>
      </p:grpSpPr>
      <p:sp>
        <p:nvSpPr>
          <p:cNvPr id="248" name="Google Shape;248;p37"/>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249" name="Google Shape;249;p37"/>
          <p:cNvSpPr txBox="1">
            <a:spLocks noGrp="1"/>
          </p:cNvSpPr>
          <p:nvPr>
            <p:ph type="subTitle" idx="1"/>
          </p:nvPr>
        </p:nvSpPr>
        <p:spPr>
          <a:xfrm>
            <a:off x="2514825"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How Can I use this information to better educate my administrators?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2"/>
              </a:buClr>
              <a:buSzPts val="1100"/>
              <a:buFont typeface="Arial"/>
              <a:buNone/>
            </a:pPr>
            <a:r>
              <a:rPr lang="en"/>
              <a:t>How Can the NATA help your position?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50" name="Google Shape;250;p37"/>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54"/>
        <p:cNvGrpSpPr/>
        <p:nvPr/>
      </p:nvGrpSpPr>
      <p:grpSpPr>
        <a:xfrm>
          <a:off x="0" y="0"/>
          <a:ext cx="0" cy="0"/>
          <a:chOff x="0" y="0"/>
          <a:chExt cx="0" cy="0"/>
        </a:xfrm>
      </p:grpSpPr>
      <p:sp>
        <p:nvSpPr>
          <p:cNvPr id="255" name="Google Shape;255;p38"/>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256" name="Google Shape;256;p38"/>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Questions??????</a:t>
            </a:r>
            <a:endParaRPr sz="30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Thank you.</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57" name="Google Shape;257;p38"/>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61"/>
        <p:cNvGrpSpPr/>
        <p:nvPr/>
      </p:nvGrpSpPr>
      <p:grpSpPr>
        <a:xfrm>
          <a:off x="0" y="0"/>
          <a:ext cx="0" cy="0"/>
          <a:chOff x="0" y="0"/>
          <a:chExt cx="0" cy="0"/>
        </a:xfrm>
      </p:grpSpPr>
      <p:sp>
        <p:nvSpPr>
          <p:cNvPr id="262" name="Google Shape;262;p39"/>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263" name="Google Shape;263;p39"/>
          <p:cNvSpPr txBox="1">
            <a:spLocks noGrp="1"/>
          </p:cNvSpPr>
          <p:nvPr>
            <p:ph type="subTitle" idx="1"/>
          </p:nvPr>
        </p:nvSpPr>
        <p:spPr>
          <a:xfrm>
            <a:off x="2466200" y="1420225"/>
            <a:ext cx="63810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200"/>
              <a:t>BOC Standards of Professional Practice </a:t>
            </a:r>
            <a:r>
              <a:rPr lang="en" sz="1200" u="sng">
                <a:solidFill>
                  <a:schemeClr val="hlink"/>
                </a:solidFill>
                <a:hlinkClick r:id="rId3"/>
              </a:rPr>
              <a:t>http://www.bocatc.org/athletic-trainers#at-resources</a:t>
            </a:r>
            <a:endParaRPr sz="1200"/>
          </a:p>
          <a:p>
            <a:pPr marL="0" lvl="0" indent="0" algn="l" rtl="0">
              <a:spcBef>
                <a:spcPts val="0"/>
              </a:spcBef>
              <a:spcAft>
                <a:spcPts val="0"/>
              </a:spcAft>
              <a:buNone/>
            </a:pPr>
            <a:r>
              <a:rPr lang="en" sz="1200"/>
              <a:t>NATA Liability Website  </a:t>
            </a:r>
            <a:r>
              <a:rPr lang="en" sz="1200" u="sng">
                <a:solidFill>
                  <a:schemeClr val="hlink"/>
                </a:solidFill>
                <a:hlinkClick r:id="rId4"/>
              </a:rPr>
              <a:t>https://forms.nata.org/my_liability_tk</a:t>
            </a:r>
            <a:endParaRPr sz="1200"/>
          </a:p>
          <a:p>
            <a:pPr marL="0" lvl="0" indent="0" algn="l" rtl="0">
              <a:spcBef>
                <a:spcPts val="0"/>
              </a:spcBef>
              <a:spcAft>
                <a:spcPts val="0"/>
              </a:spcAft>
              <a:buNone/>
            </a:pPr>
            <a:r>
              <a:rPr lang="en" sz="1200"/>
              <a:t>VATA Licensure &amp; Scope of Practice </a:t>
            </a:r>
            <a:r>
              <a:rPr lang="en" sz="1200" u="sng">
                <a:solidFill>
                  <a:schemeClr val="hlink"/>
                </a:solidFill>
                <a:hlinkClick r:id="rId5"/>
              </a:rPr>
              <a:t>https://www.vata.us/licensure-scope-of-practice</a:t>
            </a:r>
            <a:endParaRPr sz="1200"/>
          </a:p>
          <a:p>
            <a:pPr marL="0" lvl="0" indent="0" algn="l" rtl="0">
              <a:spcBef>
                <a:spcPts val="0"/>
              </a:spcBef>
              <a:spcAft>
                <a:spcPts val="0"/>
              </a:spcAft>
              <a:buNone/>
            </a:pPr>
            <a:r>
              <a:rPr lang="en" sz="1200"/>
              <a:t>VA Board of Medicine </a:t>
            </a:r>
            <a:r>
              <a:rPr lang="en" sz="1200" u="sng">
                <a:solidFill>
                  <a:schemeClr val="hlink"/>
                </a:solidFill>
                <a:hlinkClick r:id="rId6"/>
              </a:rPr>
              <a:t>https://www.dhp.virginia.gov/medicine/medicine_laws_regs.htm</a:t>
            </a:r>
            <a:endParaRPr sz="1200"/>
          </a:p>
          <a:p>
            <a:pPr marL="0" lvl="0" indent="0" algn="l" rtl="0">
              <a:spcBef>
                <a:spcPts val="0"/>
              </a:spcBef>
              <a:spcAft>
                <a:spcPts val="0"/>
              </a:spcAft>
              <a:buClr>
                <a:schemeClr val="dk2"/>
              </a:buClr>
              <a:buSzPts val="1100"/>
              <a:buFont typeface="Arial"/>
              <a:buNone/>
            </a:pPr>
            <a:r>
              <a:rPr lang="en" sz="1200" u="sng" cap="small">
                <a:solidFill>
                  <a:srgbClr val="F3F3F3"/>
                </a:solidFill>
                <a:latin typeface="Arial"/>
                <a:ea typeface="Arial"/>
                <a:cs typeface="Arial"/>
                <a:sym typeface="Arial"/>
              </a:rPr>
              <a:t>Regulations Governing the Licensure of Athletic trainers Virginia Board of Medicine</a:t>
            </a:r>
            <a:r>
              <a:rPr lang="en" sz="1200" cap="small">
                <a:solidFill>
                  <a:srgbClr val="F3F3F3"/>
                </a:solidFill>
                <a:latin typeface="Arial"/>
                <a:ea typeface="Arial"/>
                <a:cs typeface="Arial"/>
                <a:sym typeface="Arial"/>
              </a:rPr>
              <a:t> </a:t>
            </a:r>
            <a:r>
              <a:rPr lang="en" sz="1000">
                <a:solidFill>
                  <a:srgbClr val="F3F3F3"/>
                </a:solidFill>
                <a:latin typeface="Arial"/>
                <a:ea typeface="Arial"/>
                <a:cs typeface="Arial"/>
                <a:sym typeface="Arial"/>
              </a:rPr>
              <a:t>Title of Regulations:  18 VAC 85-120-10 et seq.  Statutory Authority:  § 54.1-2400 and Chapter 29 of Title 54.1 of the </a:t>
            </a:r>
            <a:r>
              <a:rPr lang="en" sz="1000" i="1">
                <a:solidFill>
                  <a:srgbClr val="F3F3F3"/>
                </a:solidFill>
                <a:latin typeface="Arial"/>
                <a:ea typeface="Arial"/>
                <a:cs typeface="Arial"/>
                <a:sym typeface="Arial"/>
              </a:rPr>
              <a:t>Code of Virginia</a:t>
            </a:r>
            <a:r>
              <a:rPr lang="en" sz="1000">
                <a:solidFill>
                  <a:srgbClr val="F3F3F3"/>
                </a:solidFill>
                <a:latin typeface="Arial"/>
                <a:ea typeface="Arial"/>
                <a:cs typeface="Arial"/>
                <a:sym typeface="Arial"/>
              </a:rPr>
              <a:t>  Revised date:  December 27, 2017</a:t>
            </a:r>
            <a:endParaRPr sz="1000">
              <a:solidFill>
                <a:srgbClr val="F3F3F3"/>
              </a:solidFill>
              <a:latin typeface="Arial"/>
              <a:ea typeface="Arial"/>
              <a:cs typeface="Arial"/>
              <a:sym typeface="Arial"/>
            </a:endParaRPr>
          </a:p>
          <a:p>
            <a:pPr marL="0" lvl="0" indent="0" algn="l" rtl="0">
              <a:lnSpc>
                <a:spcPct val="115000"/>
              </a:lnSpc>
              <a:spcBef>
                <a:spcPts val="500"/>
              </a:spcBef>
              <a:spcAft>
                <a:spcPts val="0"/>
              </a:spcAft>
              <a:buClr>
                <a:schemeClr val="dk2"/>
              </a:buClr>
              <a:buSzPts val="1100"/>
              <a:buFont typeface="Arial"/>
              <a:buNone/>
            </a:pPr>
            <a:r>
              <a:rPr lang="en" sz="1100">
                <a:solidFill>
                  <a:schemeClr val="dk2"/>
                </a:solidFill>
                <a:latin typeface="Times New Roman"/>
                <a:ea typeface="Times New Roman"/>
                <a:cs typeface="Times New Roman"/>
                <a:sym typeface="Times New Roman"/>
              </a:rPr>
              <a:t> </a:t>
            </a:r>
            <a:endParaRPr sz="1100">
              <a:solidFill>
                <a:schemeClr val="dk2"/>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264" name="Google Shape;264;p39"/>
          <p:cNvPicPr preferRelativeResize="0"/>
          <p:nvPr/>
        </p:nvPicPr>
        <p:blipFill>
          <a:blip r:embed="rId7">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2333050" y="575950"/>
            <a:ext cx="73869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rPr>
              <a:t>VATA Liability Tool Kit</a:t>
            </a:r>
            <a:endParaRPr>
              <a:solidFill>
                <a:srgbClr val="F3F3F3"/>
              </a:solidFill>
            </a:endParaRPr>
          </a:p>
        </p:txBody>
      </p:sp>
      <p:sp>
        <p:nvSpPr>
          <p:cNvPr id="87" name="Google Shape;87;p15"/>
          <p:cNvSpPr txBox="1">
            <a:spLocks noGrp="1"/>
          </p:cNvSpPr>
          <p:nvPr>
            <p:ph type="body" idx="1"/>
          </p:nvPr>
        </p:nvSpPr>
        <p:spPr>
          <a:xfrm>
            <a:off x="2333050" y="1086150"/>
            <a:ext cx="6438300" cy="342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3F3F3"/>
                </a:solidFill>
              </a:rPr>
              <a:t>Objectives:</a:t>
            </a:r>
            <a:endParaRPr>
              <a:solidFill>
                <a:srgbClr val="F3F3F3"/>
              </a:solidFill>
            </a:endParaRPr>
          </a:p>
          <a:p>
            <a:pPr marL="0" lvl="0" indent="0" algn="l" rtl="0">
              <a:spcBef>
                <a:spcPts val="1600"/>
              </a:spcBef>
              <a:spcAft>
                <a:spcPts val="0"/>
              </a:spcAft>
              <a:buNone/>
            </a:pPr>
            <a:r>
              <a:rPr lang="en">
                <a:solidFill>
                  <a:srgbClr val="F3F3F3"/>
                </a:solidFill>
              </a:rPr>
              <a:t>1: Inform the membership of the NATA Liability Tool Kit</a:t>
            </a:r>
            <a:endParaRPr>
              <a:solidFill>
                <a:srgbClr val="F3F3F3"/>
              </a:solidFill>
            </a:endParaRPr>
          </a:p>
          <a:p>
            <a:pPr marL="0" lvl="0" indent="0" algn="l" rtl="0">
              <a:spcBef>
                <a:spcPts val="1600"/>
              </a:spcBef>
              <a:spcAft>
                <a:spcPts val="0"/>
              </a:spcAft>
              <a:buNone/>
            </a:pPr>
            <a:r>
              <a:rPr lang="en">
                <a:solidFill>
                  <a:srgbClr val="F3F3F3"/>
                </a:solidFill>
              </a:rPr>
              <a:t>2: Inform the membership of the resources necessary to complete the tool kit</a:t>
            </a:r>
            <a:endParaRPr>
              <a:solidFill>
                <a:srgbClr val="F3F3F3"/>
              </a:solidFill>
            </a:endParaRPr>
          </a:p>
          <a:p>
            <a:pPr marL="0" lvl="0" indent="0" algn="l" rtl="0">
              <a:spcBef>
                <a:spcPts val="1600"/>
              </a:spcBef>
              <a:spcAft>
                <a:spcPts val="0"/>
              </a:spcAft>
              <a:buNone/>
            </a:pPr>
            <a:r>
              <a:rPr lang="en">
                <a:solidFill>
                  <a:srgbClr val="F3F3F3"/>
                </a:solidFill>
              </a:rPr>
              <a:t>3: Encourage the membership the examine their own liability and work ethics so they may protect themselves and their employer</a:t>
            </a:r>
            <a:endParaRPr>
              <a:solidFill>
                <a:srgbClr val="F3F3F3"/>
              </a:solidFill>
            </a:endParaRPr>
          </a:p>
          <a:p>
            <a:pPr marL="0" lvl="0" indent="0" algn="l" rtl="0">
              <a:spcBef>
                <a:spcPts val="1600"/>
              </a:spcBef>
              <a:spcAft>
                <a:spcPts val="0"/>
              </a:spcAft>
              <a:buNone/>
            </a:pPr>
            <a:r>
              <a:rPr lang="en">
                <a:solidFill>
                  <a:srgbClr val="F3F3F3"/>
                </a:solidFill>
              </a:rPr>
              <a:t>4: Enable the membership to improve their position using this information</a:t>
            </a:r>
            <a:endParaRPr>
              <a:solidFill>
                <a:srgbClr val="F3F3F3"/>
              </a:solidFill>
            </a:endParaRPr>
          </a:p>
          <a:p>
            <a:pPr marL="0" lvl="0" indent="0" algn="l" rtl="0">
              <a:spcBef>
                <a:spcPts val="1600"/>
              </a:spcBef>
              <a:spcAft>
                <a:spcPts val="1600"/>
              </a:spcAft>
              <a:buNone/>
            </a:pPr>
            <a:endParaRPr>
              <a:solidFill>
                <a:srgbClr val="F3F3F3"/>
              </a:solidFill>
            </a:endParaRPr>
          </a:p>
        </p:txBody>
      </p:sp>
      <p:pic>
        <p:nvPicPr>
          <p:cNvPr id="88" name="Google Shape;88;p15"/>
          <p:cNvPicPr preferRelativeResize="0"/>
          <p:nvPr/>
        </p:nvPicPr>
        <p:blipFill>
          <a:blip r:embed="rId3">
            <a:alphaModFix/>
          </a:blip>
          <a:stretch>
            <a:fillRect/>
          </a:stretch>
        </p:blipFill>
        <p:spPr>
          <a:xfrm>
            <a:off x="152400" y="1363750"/>
            <a:ext cx="2105325" cy="2340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VATA Liability Tool Kit</a:t>
            </a:r>
            <a:endParaRPr>
              <a:solidFill>
                <a:srgbClr val="FFFFFF"/>
              </a:solidFill>
            </a:endParaRPr>
          </a:p>
        </p:txBody>
      </p:sp>
      <p:sp>
        <p:nvSpPr>
          <p:cNvPr id="94" name="Google Shape;94;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FFFFFF"/>
                </a:solidFill>
              </a:rPr>
              <a:t>Are You Practicing </a:t>
            </a:r>
            <a:endParaRPr sz="3400">
              <a:solidFill>
                <a:srgbClr val="FFFFFF"/>
              </a:solidFill>
            </a:endParaRPr>
          </a:p>
          <a:p>
            <a:pPr marL="0" lvl="0" indent="0" algn="l" rtl="0">
              <a:spcBef>
                <a:spcPts val="1600"/>
              </a:spcBef>
              <a:spcAft>
                <a:spcPts val="0"/>
              </a:spcAft>
              <a:buNone/>
            </a:pPr>
            <a:r>
              <a:rPr lang="en" sz="3400">
                <a:solidFill>
                  <a:srgbClr val="FFFFFF"/>
                </a:solidFill>
              </a:rPr>
              <a:t>Ethically and Legally?</a:t>
            </a:r>
            <a:endParaRPr sz="3400">
              <a:solidFill>
                <a:srgbClr val="FFFFFF"/>
              </a:solidFill>
            </a:endParaRPr>
          </a:p>
          <a:p>
            <a:pPr marL="0" lvl="0" indent="0" algn="l" rtl="0">
              <a:spcBef>
                <a:spcPts val="1600"/>
              </a:spcBef>
              <a:spcAft>
                <a:spcPts val="1600"/>
              </a:spcAft>
              <a:buNone/>
            </a:pPr>
            <a:r>
              <a:rPr lang="en" sz="3400">
                <a:solidFill>
                  <a:srgbClr val="FFFFFF"/>
                </a:solidFill>
              </a:rPr>
              <a:t>Are you Protecting yourself and the organization you work for?</a:t>
            </a:r>
            <a:endParaRPr sz="3400">
              <a:solidFill>
                <a:srgbClr val="FFFFFF"/>
              </a:solidFill>
            </a:endParaRPr>
          </a:p>
        </p:txBody>
      </p:sp>
      <p:pic>
        <p:nvPicPr>
          <p:cNvPr id="95" name="Google Shape;95;p16"/>
          <p:cNvPicPr preferRelativeResize="0"/>
          <p:nvPr/>
        </p:nvPicPr>
        <p:blipFill>
          <a:blip r:embed="rId3">
            <a:alphaModFix/>
          </a:blip>
          <a:stretch>
            <a:fillRect/>
          </a:stretch>
        </p:blipFill>
        <p:spPr>
          <a:xfrm>
            <a:off x="152400" y="1363750"/>
            <a:ext cx="2105325" cy="2148426"/>
          </a:xfrm>
          <a:prstGeom prst="rect">
            <a:avLst/>
          </a:prstGeom>
          <a:noFill/>
          <a:ln>
            <a:noFill/>
          </a:ln>
        </p:spPr>
      </p:pic>
      <p:pic>
        <p:nvPicPr>
          <p:cNvPr id="96" name="Google Shape;96;p16"/>
          <p:cNvPicPr preferRelativeResize="0"/>
          <p:nvPr/>
        </p:nvPicPr>
        <p:blipFill>
          <a:blip r:embed="rId4">
            <a:alphaModFix/>
          </a:blip>
          <a:stretch>
            <a:fillRect/>
          </a:stretch>
        </p:blipFill>
        <p:spPr>
          <a:xfrm>
            <a:off x="6596675" y="1012025"/>
            <a:ext cx="2208050" cy="2208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02" name="Google Shape;102;p17"/>
          <p:cNvSpPr txBox="1">
            <a:spLocks noGrp="1"/>
          </p:cNvSpPr>
          <p:nvPr>
            <p:ph type="subTitle" idx="1"/>
          </p:nvPr>
        </p:nvSpPr>
        <p:spPr>
          <a:xfrm>
            <a:off x="2466200" y="1304125"/>
            <a:ext cx="6045300" cy="374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600"/>
              <a:t>Ethics:</a:t>
            </a:r>
            <a:r>
              <a:rPr lang="en"/>
              <a:t> </a:t>
            </a:r>
            <a:r>
              <a:rPr lang="en" sz="1400">
                <a:solidFill>
                  <a:srgbClr val="FFFFFF"/>
                </a:solidFill>
                <a:highlight>
                  <a:srgbClr val="660000"/>
                </a:highlight>
                <a:latin typeface="Roboto"/>
                <a:ea typeface="Roboto"/>
                <a:cs typeface="Roboto"/>
                <a:sym typeface="Roboto"/>
              </a:rPr>
              <a:t>Moral principles that govern a person's behavior or the conducting of an activity.</a:t>
            </a:r>
            <a:endParaRPr sz="1400">
              <a:solidFill>
                <a:srgbClr val="FFFFFF"/>
              </a:solidFill>
              <a:highlight>
                <a:srgbClr val="660000"/>
              </a:highlight>
              <a:latin typeface="Roboto"/>
              <a:ea typeface="Roboto"/>
              <a:cs typeface="Roboto"/>
              <a:sym typeface="Roboto"/>
            </a:endParaRPr>
          </a:p>
          <a:p>
            <a:pPr marL="0" lvl="0" indent="0" algn="l" rtl="0">
              <a:spcBef>
                <a:spcPts val="0"/>
              </a:spcBef>
              <a:spcAft>
                <a:spcPts val="0"/>
              </a:spcAft>
              <a:buNone/>
            </a:pPr>
            <a:endParaRPr sz="1200">
              <a:solidFill>
                <a:srgbClr val="FFFFFF"/>
              </a:solidFill>
              <a:highlight>
                <a:srgbClr val="660000"/>
              </a:highlight>
              <a:latin typeface="Roboto"/>
              <a:ea typeface="Roboto"/>
              <a:cs typeface="Roboto"/>
              <a:sym typeface="Roboto"/>
            </a:endParaRPr>
          </a:p>
          <a:p>
            <a:pPr marL="0" lvl="0" indent="0" algn="l" rtl="0">
              <a:spcBef>
                <a:spcPts val="0"/>
              </a:spcBef>
              <a:spcAft>
                <a:spcPts val="0"/>
              </a:spcAft>
              <a:buNone/>
            </a:pPr>
            <a:r>
              <a:rPr lang="en" sz="1600"/>
              <a:t>Morals:</a:t>
            </a:r>
            <a:r>
              <a:rPr lang="en"/>
              <a:t> </a:t>
            </a:r>
            <a:r>
              <a:rPr lang="en" sz="1400">
                <a:solidFill>
                  <a:srgbClr val="FFFFFF"/>
                </a:solidFill>
                <a:highlight>
                  <a:srgbClr val="660000"/>
                </a:highlight>
                <a:latin typeface="Roboto"/>
                <a:ea typeface="Roboto"/>
                <a:cs typeface="Roboto"/>
                <a:sym typeface="Roboto"/>
              </a:rPr>
              <a:t>A person's standards of behavior or beliefs concerning what is and is not acceptable for them to do.</a:t>
            </a:r>
            <a:endParaRPr sz="1400">
              <a:solidFill>
                <a:srgbClr val="FFFFFF"/>
              </a:solidFill>
              <a:highlight>
                <a:srgbClr val="660000"/>
              </a:highlight>
            </a:endParaRPr>
          </a:p>
          <a:p>
            <a:pPr marL="0" lvl="0" indent="0" algn="l" rtl="0">
              <a:spcBef>
                <a:spcPts val="0"/>
              </a:spcBef>
              <a:spcAft>
                <a:spcPts val="0"/>
              </a:spcAft>
              <a:buNone/>
            </a:pPr>
            <a:endParaRPr sz="1200"/>
          </a:p>
          <a:p>
            <a:pPr marL="0" lvl="0" indent="0" algn="l" rtl="0">
              <a:spcBef>
                <a:spcPts val="0"/>
              </a:spcBef>
              <a:spcAft>
                <a:spcPts val="0"/>
              </a:spcAft>
              <a:buNone/>
            </a:pPr>
            <a:r>
              <a:rPr lang="en" sz="1600"/>
              <a:t>Values:</a:t>
            </a:r>
            <a:r>
              <a:rPr lang="en"/>
              <a:t> </a:t>
            </a:r>
            <a:r>
              <a:rPr lang="en" sz="1400">
                <a:solidFill>
                  <a:srgbClr val="FFFFFF"/>
                </a:solidFill>
                <a:highlight>
                  <a:srgbClr val="660000"/>
                </a:highlight>
                <a:latin typeface="Roboto"/>
                <a:ea typeface="Roboto"/>
                <a:cs typeface="Roboto"/>
                <a:sym typeface="Roboto"/>
              </a:rPr>
              <a:t>A person's principles or standards of behavior; one's judgment of what is important in life.</a:t>
            </a:r>
            <a:endParaRPr sz="1400">
              <a:solidFill>
                <a:srgbClr val="FFFFFF"/>
              </a:solidFill>
              <a:highlight>
                <a:srgbClr val="660000"/>
              </a:highlight>
            </a:endParaRPr>
          </a:p>
          <a:p>
            <a:pPr marL="0" lvl="0" indent="0" algn="l" rtl="0">
              <a:spcBef>
                <a:spcPts val="0"/>
              </a:spcBef>
              <a:spcAft>
                <a:spcPts val="0"/>
              </a:spcAft>
              <a:buNone/>
            </a:pPr>
            <a:endParaRPr sz="1200"/>
          </a:p>
          <a:p>
            <a:pPr marL="0" lvl="0" indent="0" algn="l" rtl="0">
              <a:spcBef>
                <a:spcPts val="0"/>
              </a:spcBef>
              <a:spcAft>
                <a:spcPts val="0"/>
              </a:spcAft>
              <a:buNone/>
            </a:pPr>
            <a:r>
              <a:rPr lang="en" sz="1600"/>
              <a:t>Virtue: </a:t>
            </a:r>
            <a:r>
              <a:rPr lang="en" sz="1400">
                <a:solidFill>
                  <a:srgbClr val="FFFFFF"/>
                </a:solidFill>
                <a:highlight>
                  <a:srgbClr val="660000"/>
                </a:highlight>
                <a:latin typeface="Roboto"/>
                <a:ea typeface="Roboto"/>
                <a:cs typeface="Roboto"/>
                <a:sym typeface="Roboto"/>
              </a:rPr>
              <a:t>Conformity to a standard of right, a particular moral excellence</a:t>
            </a:r>
            <a:endParaRPr sz="1400">
              <a:solidFill>
                <a:srgbClr val="FFFFFF"/>
              </a:solidFill>
              <a:highlight>
                <a:srgbClr val="660000"/>
              </a:highlight>
              <a:latin typeface="Roboto"/>
              <a:ea typeface="Roboto"/>
              <a:cs typeface="Roboto"/>
              <a:sym typeface="Roboto"/>
            </a:endParaRPr>
          </a:p>
          <a:p>
            <a:pPr marL="0" lvl="0" indent="0" algn="l" rtl="0">
              <a:spcBef>
                <a:spcPts val="0"/>
              </a:spcBef>
              <a:spcAft>
                <a:spcPts val="0"/>
              </a:spcAft>
              <a:buNone/>
            </a:pPr>
            <a:endParaRPr sz="1200">
              <a:solidFill>
                <a:srgbClr val="FFFFFF"/>
              </a:solidFill>
              <a:highlight>
                <a:srgbClr val="660000"/>
              </a:highlight>
              <a:latin typeface="Roboto"/>
              <a:ea typeface="Roboto"/>
              <a:cs typeface="Roboto"/>
              <a:sym typeface="Roboto"/>
            </a:endParaRPr>
          </a:p>
          <a:p>
            <a:pPr marL="0" lvl="0" indent="0" algn="l" rtl="0">
              <a:spcBef>
                <a:spcPts val="0"/>
              </a:spcBef>
              <a:spcAft>
                <a:spcPts val="0"/>
              </a:spcAft>
              <a:buNone/>
            </a:pPr>
            <a:r>
              <a:rPr lang="en" sz="1600"/>
              <a:t>Diligence:</a:t>
            </a:r>
            <a:r>
              <a:rPr lang="en"/>
              <a:t> </a:t>
            </a:r>
            <a:r>
              <a:rPr lang="en" sz="1400">
                <a:solidFill>
                  <a:srgbClr val="FFFFFF"/>
                </a:solidFill>
                <a:highlight>
                  <a:srgbClr val="660000"/>
                </a:highlight>
                <a:latin typeface="Roboto"/>
                <a:ea typeface="Roboto"/>
                <a:cs typeface="Roboto"/>
                <a:sym typeface="Roboto"/>
              </a:rPr>
              <a:t>Careful and persistent work or effort.</a:t>
            </a:r>
            <a:endParaRPr sz="1400">
              <a:solidFill>
                <a:srgbClr val="FFFFFF"/>
              </a:solidFill>
              <a:highlight>
                <a:srgbClr val="660000"/>
              </a:highlight>
              <a:latin typeface="Roboto"/>
              <a:ea typeface="Roboto"/>
              <a:cs typeface="Roboto"/>
              <a:sym typeface="Roboto"/>
            </a:endParaRPr>
          </a:p>
          <a:p>
            <a:pPr marL="0" lvl="0" indent="0" algn="l" rtl="0">
              <a:spcBef>
                <a:spcPts val="0"/>
              </a:spcBef>
              <a:spcAft>
                <a:spcPts val="0"/>
              </a:spcAft>
              <a:buNone/>
            </a:pPr>
            <a:endParaRPr sz="1200">
              <a:solidFill>
                <a:srgbClr val="FFFFFF"/>
              </a:solidFill>
              <a:highlight>
                <a:srgbClr val="660000"/>
              </a:highlight>
              <a:latin typeface="Roboto"/>
              <a:ea typeface="Roboto"/>
              <a:cs typeface="Roboto"/>
              <a:sym typeface="Roboto"/>
            </a:endParaRPr>
          </a:p>
          <a:p>
            <a:pPr marL="0" lvl="0" indent="0" algn="l" rtl="0">
              <a:spcBef>
                <a:spcPts val="0"/>
              </a:spcBef>
              <a:spcAft>
                <a:spcPts val="0"/>
              </a:spcAft>
              <a:buNone/>
            </a:pPr>
            <a:r>
              <a:rPr lang="en" sz="1600">
                <a:solidFill>
                  <a:srgbClr val="FFFFFF"/>
                </a:solidFill>
                <a:highlight>
                  <a:srgbClr val="660000"/>
                </a:highlight>
                <a:latin typeface="Roboto"/>
                <a:ea typeface="Roboto"/>
                <a:cs typeface="Roboto"/>
                <a:sym typeface="Roboto"/>
              </a:rPr>
              <a:t>Integrity: </a:t>
            </a:r>
            <a:r>
              <a:rPr lang="en" sz="1400">
                <a:solidFill>
                  <a:srgbClr val="FFFFFF"/>
                </a:solidFill>
                <a:highlight>
                  <a:srgbClr val="660000"/>
                </a:highlight>
                <a:latin typeface="Roboto"/>
                <a:ea typeface="Roboto"/>
                <a:cs typeface="Roboto"/>
                <a:sym typeface="Roboto"/>
              </a:rPr>
              <a:t>The quality of being honest and having strong moral principles</a:t>
            </a:r>
            <a:endParaRPr sz="1400">
              <a:solidFill>
                <a:srgbClr val="FFFFFF"/>
              </a:solidFill>
              <a:highlight>
                <a:srgbClr val="660000"/>
              </a:highlight>
              <a:latin typeface="Roboto"/>
              <a:ea typeface="Roboto"/>
              <a:cs typeface="Roboto"/>
              <a:sym typeface="Roboto"/>
            </a:endParaRPr>
          </a:p>
          <a:p>
            <a:pPr marL="0" lvl="0" indent="0" algn="l" rtl="0">
              <a:spcBef>
                <a:spcPts val="0"/>
              </a:spcBef>
              <a:spcAft>
                <a:spcPts val="0"/>
              </a:spcAft>
              <a:buNone/>
            </a:pPr>
            <a:endParaRPr sz="1600">
              <a:solidFill>
                <a:srgbClr val="FFFFFF"/>
              </a:solidFill>
              <a:highlight>
                <a:srgbClr val="660000"/>
              </a:highlight>
              <a:latin typeface="Roboto"/>
              <a:ea typeface="Roboto"/>
              <a:cs typeface="Roboto"/>
              <a:sym typeface="Roboto"/>
            </a:endParaRPr>
          </a:p>
          <a:p>
            <a:pPr marL="0" lvl="0" indent="0" algn="l" rtl="0">
              <a:spcBef>
                <a:spcPts val="0"/>
              </a:spcBef>
              <a:spcAft>
                <a:spcPts val="0"/>
              </a:spcAft>
              <a:buNone/>
            </a:pPr>
            <a:r>
              <a:rPr lang="en" sz="1100"/>
              <a:t>Google Dictionary</a:t>
            </a:r>
            <a:endParaRPr sz="1100"/>
          </a:p>
        </p:txBody>
      </p:sp>
      <p:pic>
        <p:nvPicPr>
          <p:cNvPr id="103" name="Google Shape;103;p17"/>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07"/>
        <p:cNvGrpSpPr/>
        <p:nvPr/>
      </p:nvGrpSpPr>
      <p:grpSpPr>
        <a:xfrm>
          <a:off x="0" y="0"/>
          <a:ext cx="0" cy="0"/>
          <a:chOff x="0" y="0"/>
          <a:chExt cx="0" cy="0"/>
        </a:xfrm>
      </p:grpSpPr>
      <p:sp>
        <p:nvSpPr>
          <p:cNvPr id="108" name="Google Shape;108;p18"/>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09" name="Google Shape;109;p18"/>
          <p:cNvSpPr txBox="1">
            <a:spLocks noGrp="1"/>
          </p:cNvSpPr>
          <p:nvPr>
            <p:ph type="subTitle" idx="1"/>
          </p:nvPr>
        </p:nvSpPr>
        <p:spPr>
          <a:xfrm>
            <a:off x="2447000" y="1555650"/>
            <a:ext cx="6045300" cy="2892000"/>
          </a:xfrm>
          <a:prstGeom prst="rect">
            <a:avLst/>
          </a:prstGeom>
        </p:spPr>
        <p:txBody>
          <a:bodyPr spcFirstLastPara="1" wrap="square" lIns="91425" tIns="91425" rIns="91425" bIns="91425" anchor="b" anchorCtr="0">
            <a:noAutofit/>
          </a:bodyPr>
          <a:lstStyle/>
          <a:p>
            <a:pPr marL="0" marR="0" lvl="0" indent="0" algn="l" rtl="0">
              <a:lnSpc>
                <a:spcPct val="107916"/>
              </a:lnSpc>
              <a:spcBef>
                <a:spcPts val="0"/>
              </a:spcBef>
              <a:spcAft>
                <a:spcPts val="0"/>
              </a:spcAft>
              <a:buNone/>
            </a:pPr>
            <a:endParaRPr sz="1100">
              <a:solidFill>
                <a:schemeClr val="dk2"/>
              </a:solidFill>
              <a:latin typeface="Calibri"/>
              <a:ea typeface="Calibri"/>
              <a:cs typeface="Calibri"/>
              <a:sym typeface="Calibri"/>
            </a:endParaRPr>
          </a:p>
          <a:p>
            <a:pPr marL="0" marR="0" lvl="0" indent="0" algn="l" rtl="0">
              <a:lnSpc>
                <a:spcPct val="107916"/>
              </a:lnSpc>
              <a:spcBef>
                <a:spcPts val="800"/>
              </a:spcBef>
              <a:spcAft>
                <a:spcPts val="0"/>
              </a:spcAft>
              <a:buNone/>
            </a:pPr>
            <a:r>
              <a:rPr lang="en" sz="1100">
                <a:solidFill>
                  <a:schemeClr val="dk2"/>
                </a:solidFill>
                <a:latin typeface="Calibri"/>
                <a:ea typeface="Calibri"/>
                <a:cs typeface="Calibri"/>
                <a:sym typeface="Calibri"/>
              </a:rPr>
              <a:t>																</a:t>
            </a:r>
            <a:endParaRPr sz="1100">
              <a:solidFill>
                <a:schemeClr val="dk2"/>
              </a:solidFill>
              <a:latin typeface="Calibri"/>
              <a:ea typeface="Calibri"/>
              <a:cs typeface="Calibri"/>
              <a:sym typeface="Calibri"/>
            </a:endParaRPr>
          </a:p>
          <a:p>
            <a:pPr marL="0" marR="0" lvl="0" indent="0" algn="l" rtl="0">
              <a:lnSpc>
                <a:spcPct val="107916"/>
              </a:lnSpc>
              <a:spcBef>
                <a:spcPts val="800"/>
              </a:spcBef>
              <a:spcAft>
                <a:spcPts val="0"/>
              </a:spcAft>
              <a:buNone/>
            </a:pPr>
            <a:endParaRPr sz="1100">
              <a:solidFill>
                <a:schemeClr val="dk2"/>
              </a:solidFill>
              <a:latin typeface="Calibri"/>
              <a:ea typeface="Calibri"/>
              <a:cs typeface="Calibri"/>
              <a:sym typeface="Calibri"/>
            </a:endParaRPr>
          </a:p>
          <a:p>
            <a:pPr marL="0" marR="0" lvl="0" indent="0" algn="l" rtl="0">
              <a:lnSpc>
                <a:spcPct val="107916"/>
              </a:lnSpc>
              <a:spcBef>
                <a:spcPts val="800"/>
              </a:spcBef>
              <a:spcAft>
                <a:spcPts val="0"/>
              </a:spcAft>
              <a:buNone/>
            </a:pPr>
            <a:endParaRPr sz="1100">
              <a:solidFill>
                <a:schemeClr val="dk2"/>
              </a:solidFill>
              <a:latin typeface="Calibri"/>
              <a:ea typeface="Calibri"/>
              <a:cs typeface="Calibri"/>
              <a:sym typeface="Calibri"/>
            </a:endParaRPr>
          </a:p>
          <a:p>
            <a:pPr marL="0" marR="0" lvl="0" indent="0" algn="l" rtl="0">
              <a:lnSpc>
                <a:spcPct val="107916"/>
              </a:lnSpc>
              <a:spcBef>
                <a:spcPts val="800"/>
              </a:spcBef>
              <a:spcAft>
                <a:spcPts val="0"/>
              </a:spcAft>
              <a:buNone/>
            </a:pPr>
            <a:endParaRPr sz="1100">
              <a:solidFill>
                <a:schemeClr val="dk2"/>
              </a:solidFill>
              <a:latin typeface="Calibri"/>
              <a:ea typeface="Calibri"/>
              <a:cs typeface="Calibri"/>
              <a:sym typeface="Calibri"/>
            </a:endParaRPr>
          </a:p>
          <a:p>
            <a:pPr marL="0" marR="0" lvl="0" indent="0" algn="l" rtl="0">
              <a:lnSpc>
                <a:spcPct val="107916"/>
              </a:lnSpc>
              <a:spcBef>
                <a:spcPts val="800"/>
              </a:spcBef>
              <a:spcAft>
                <a:spcPts val="0"/>
              </a:spcAft>
              <a:buNone/>
            </a:pPr>
            <a:r>
              <a:rPr lang="en" sz="1100">
                <a:solidFill>
                  <a:schemeClr val="dk2"/>
                </a:solidFill>
                <a:latin typeface="Calibri"/>
                <a:ea typeface="Calibri"/>
                <a:cs typeface="Calibri"/>
                <a:sym typeface="Calibri"/>
              </a:rPr>
              <a:t>	</a:t>
            </a:r>
            <a:endParaRPr sz="1100">
              <a:solidFill>
                <a:schemeClr val="dk2"/>
              </a:solidFill>
              <a:latin typeface="Calibri"/>
              <a:ea typeface="Calibri"/>
              <a:cs typeface="Calibri"/>
              <a:sym typeface="Calibri"/>
            </a:endParaRPr>
          </a:p>
          <a:p>
            <a:pPr marL="0" marR="0" lvl="0" indent="0" algn="l" rtl="0">
              <a:lnSpc>
                <a:spcPct val="107916"/>
              </a:lnSpc>
              <a:spcBef>
                <a:spcPts val="800"/>
              </a:spcBef>
              <a:spcAft>
                <a:spcPts val="0"/>
              </a:spcAft>
              <a:buNone/>
            </a:pPr>
            <a:endParaRPr sz="1100">
              <a:solidFill>
                <a:schemeClr val="dk2"/>
              </a:solidFill>
              <a:latin typeface="Calibri"/>
              <a:ea typeface="Calibri"/>
              <a:cs typeface="Calibri"/>
              <a:sym typeface="Calibri"/>
            </a:endParaRPr>
          </a:p>
          <a:p>
            <a:pPr marL="0" marR="0" lvl="0" indent="0" algn="l" rtl="0">
              <a:lnSpc>
                <a:spcPct val="107916"/>
              </a:lnSpc>
              <a:spcBef>
                <a:spcPts val="800"/>
              </a:spcBef>
              <a:spcAft>
                <a:spcPts val="0"/>
              </a:spcAft>
              <a:buClr>
                <a:schemeClr val="dk2"/>
              </a:buClr>
              <a:buSzPts val="1100"/>
              <a:buFont typeface="Arial"/>
              <a:buNone/>
            </a:pPr>
            <a:endParaRPr sz="1100">
              <a:solidFill>
                <a:srgbClr val="F3F3F3"/>
              </a:solidFill>
              <a:latin typeface="Calibri"/>
              <a:ea typeface="Calibri"/>
              <a:cs typeface="Calibri"/>
              <a:sym typeface="Calibri"/>
            </a:endParaRPr>
          </a:p>
          <a:p>
            <a:pPr marL="0" marR="0" lvl="0" indent="0" algn="l" rtl="0">
              <a:lnSpc>
                <a:spcPct val="107916"/>
              </a:lnSpc>
              <a:spcBef>
                <a:spcPts val="800"/>
              </a:spcBef>
              <a:spcAft>
                <a:spcPts val="0"/>
              </a:spcAft>
              <a:buNone/>
            </a:pPr>
            <a:endParaRPr sz="1100">
              <a:solidFill>
                <a:srgbClr val="F3F3F3"/>
              </a:solidFill>
              <a:latin typeface="Calibri"/>
              <a:ea typeface="Calibri"/>
              <a:cs typeface="Calibri"/>
              <a:sym typeface="Calibri"/>
            </a:endParaRPr>
          </a:p>
          <a:p>
            <a:pPr marL="0" marR="0" lvl="0" indent="0" algn="l" rtl="0">
              <a:lnSpc>
                <a:spcPct val="107916"/>
              </a:lnSpc>
              <a:spcBef>
                <a:spcPts val="800"/>
              </a:spcBef>
              <a:spcAft>
                <a:spcPts val="0"/>
              </a:spcAft>
              <a:buNone/>
            </a:pPr>
            <a:endParaRPr sz="1100">
              <a:solidFill>
                <a:srgbClr val="F3F3F3"/>
              </a:solidFill>
              <a:latin typeface="Calibri"/>
              <a:ea typeface="Calibri"/>
              <a:cs typeface="Calibri"/>
              <a:sym typeface="Calibri"/>
            </a:endParaRPr>
          </a:p>
          <a:p>
            <a:pPr marL="0" marR="0" lvl="0" indent="0" algn="l" rtl="0">
              <a:lnSpc>
                <a:spcPct val="107916"/>
              </a:lnSpc>
              <a:spcBef>
                <a:spcPts val="800"/>
              </a:spcBef>
              <a:spcAft>
                <a:spcPts val="0"/>
              </a:spcAft>
              <a:buNone/>
            </a:pPr>
            <a:endParaRPr sz="1100">
              <a:solidFill>
                <a:srgbClr val="F3F3F3"/>
              </a:solidFill>
              <a:latin typeface="Calibri"/>
              <a:ea typeface="Calibri"/>
              <a:cs typeface="Calibri"/>
              <a:sym typeface="Calibri"/>
            </a:endParaRPr>
          </a:p>
          <a:p>
            <a:pPr marL="0" marR="0" lvl="0" indent="457200" algn="l" rtl="0">
              <a:lnSpc>
                <a:spcPct val="107916"/>
              </a:lnSpc>
              <a:spcBef>
                <a:spcPts val="800"/>
              </a:spcBef>
              <a:spcAft>
                <a:spcPts val="0"/>
              </a:spcAft>
              <a:buNone/>
            </a:pPr>
            <a:endParaRPr sz="1100">
              <a:solidFill>
                <a:srgbClr val="F3F3F3"/>
              </a:solidFill>
              <a:latin typeface="Calibri"/>
              <a:ea typeface="Calibri"/>
              <a:cs typeface="Calibri"/>
              <a:sym typeface="Calibri"/>
            </a:endParaRPr>
          </a:p>
          <a:p>
            <a:pPr marL="0" marR="0" lvl="0" indent="457200" algn="l" rtl="0">
              <a:lnSpc>
                <a:spcPct val="107916"/>
              </a:lnSpc>
              <a:spcBef>
                <a:spcPts val="800"/>
              </a:spcBef>
              <a:spcAft>
                <a:spcPts val="0"/>
              </a:spcAft>
              <a:buClr>
                <a:schemeClr val="dk2"/>
              </a:buClr>
              <a:buSzPts val="1100"/>
              <a:buFont typeface="Arial"/>
              <a:buNone/>
            </a:pPr>
            <a:r>
              <a:rPr lang="en">
                <a:solidFill>
                  <a:srgbClr val="F3F3F3"/>
                </a:solidFill>
                <a:latin typeface="Calibri"/>
                <a:ea typeface="Calibri"/>
                <a:cs typeface="Calibri"/>
                <a:sym typeface="Calibri"/>
              </a:rPr>
              <a:t>NATA Code of Ethics:</a:t>
            </a:r>
            <a:endParaRPr>
              <a:solidFill>
                <a:srgbClr val="F3F3F3"/>
              </a:solidFill>
              <a:latin typeface="Calibri"/>
              <a:ea typeface="Calibri"/>
              <a:cs typeface="Calibri"/>
              <a:sym typeface="Calibri"/>
            </a:endParaRPr>
          </a:p>
          <a:p>
            <a:pPr marL="0" marR="0" lvl="0" indent="457200" algn="l" rtl="0">
              <a:lnSpc>
                <a:spcPct val="107916"/>
              </a:lnSpc>
              <a:spcBef>
                <a:spcPts val="800"/>
              </a:spcBef>
              <a:spcAft>
                <a:spcPts val="0"/>
              </a:spcAft>
              <a:buClr>
                <a:schemeClr val="dk2"/>
              </a:buClr>
              <a:buSzPts val="1100"/>
              <a:buFont typeface="Arial"/>
              <a:buNone/>
            </a:pPr>
            <a:r>
              <a:rPr lang="en" sz="1200" u="sng">
                <a:solidFill>
                  <a:srgbClr val="F3F3F3"/>
                </a:solidFill>
                <a:latin typeface="Calibri"/>
                <a:ea typeface="Calibri"/>
                <a:cs typeface="Calibri"/>
                <a:sym typeface="Calibri"/>
                <a:hlinkClick r:id="rId3"/>
              </a:rPr>
              <a:t>https://www.nata.org/membership/about-membership/member-resources/code-of-ethics</a:t>
            </a:r>
            <a:endParaRPr sz="1200">
              <a:solidFill>
                <a:srgbClr val="F3F3F3"/>
              </a:solidFill>
              <a:latin typeface="Calibri"/>
              <a:ea typeface="Calibri"/>
              <a:cs typeface="Calibri"/>
              <a:sym typeface="Calibri"/>
            </a:endParaRPr>
          </a:p>
          <a:p>
            <a:pPr marL="0" marR="0" lvl="0" indent="457200" algn="l" rtl="0">
              <a:lnSpc>
                <a:spcPct val="107916"/>
              </a:lnSpc>
              <a:spcBef>
                <a:spcPts val="800"/>
              </a:spcBef>
              <a:spcAft>
                <a:spcPts val="0"/>
              </a:spcAft>
              <a:buNone/>
            </a:pPr>
            <a:endParaRPr sz="800"/>
          </a:p>
          <a:p>
            <a:pPr marL="0" marR="0" lvl="0" indent="457200" algn="l" rtl="0">
              <a:lnSpc>
                <a:spcPct val="107916"/>
              </a:lnSpc>
              <a:spcBef>
                <a:spcPts val="800"/>
              </a:spcBef>
              <a:spcAft>
                <a:spcPts val="0"/>
              </a:spcAft>
              <a:buNone/>
            </a:pPr>
            <a:r>
              <a:rPr lang="en">
                <a:solidFill>
                  <a:srgbClr val="F3F3F3"/>
                </a:solidFill>
                <a:latin typeface="Calibri"/>
                <a:ea typeface="Calibri"/>
                <a:cs typeface="Calibri"/>
                <a:sym typeface="Calibri"/>
              </a:rPr>
              <a:t>BOC Standards of Professional Practice </a:t>
            </a:r>
            <a:endParaRPr>
              <a:solidFill>
                <a:srgbClr val="F3F3F3"/>
              </a:solidFill>
              <a:latin typeface="Calibri"/>
              <a:ea typeface="Calibri"/>
              <a:cs typeface="Calibri"/>
              <a:sym typeface="Calibri"/>
            </a:endParaRPr>
          </a:p>
          <a:p>
            <a:pPr marL="0" marR="0" lvl="0" indent="457200" algn="l" rtl="0">
              <a:lnSpc>
                <a:spcPct val="107916"/>
              </a:lnSpc>
              <a:spcBef>
                <a:spcPts val="800"/>
              </a:spcBef>
              <a:spcAft>
                <a:spcPts val="0"/>
              </a:spcAft>
              <a:buNone/>
            </a:pPr>
            <a:r>
              <a:rPr lang="en">
                <a:solidFill>
                  <a:srgbClr val="F3F3F3"/>
                </a:solidFill>
                <a:latin typeface="Calibri"/>
                <a:ea typeface="Calibri"/>
                <a:cs typeface="Calibri"/>
                <a:sym typeface="Calibri"/>
              </a:rPr>
              <a:t>	</a:t>
            </a:r>
            <a:r>
              <a:rPr lang="en" sz="1500">
                <a:solidFill>
                  <a:srgbClr val="F3F3F3"/>
                </a:solidFill>
                <a:latin typeface="Calibri"/>
                <a:ea typeface="Calibri"/>
                <a:cs typeface="Calibri"/>
                <a:sym typeface="Calibri"/>
              </a:rPr>
              <a:t>Downloadable 6 page document</a:t>
            </a:r>
            <a:endParaRPr sz="1500">
              <a:solidFill>
                <a:srgbClr val="F3F3F3"/>
              </a:solidFill>
              <a:latin typeface="Calibri"/>
              <a:ea typeface="Calibri"/>
              <a:cs typeface="Calibri"/>
              <a:sym typeface="Calibri"/>
            </a:endParaRPr>
          </a:p>
          <a:p>
            <a:pPr marL="0" lvl="0" indent="0" algn="l" rtl="0">
              <a:spcBef>
                <a:spcPts val="800"/>
              </a:spcBef>
              <a:spcAft>
                <a:spcPts val="0"/>
              </a:spcAft>
              <a:buNone/>
            </a:pPr>
            <a:endParaRPr sz="800"/>
          </a:p>
          <a:p>
            <a:pPr marL="0" lvl="0" indent="0" algn="l" rtl="0">
              <a:lnSpc>
                <a:spcPct val="107916"/>
              </a:lnSpc>
              <a:spcBef>
                <a:spcPts val="0"/>
              </a:spcBef>
              <a:spcAft>
                <a:spcPts val="800"/>
              </a:spcAft>
              <a:buNone/>
            </a:pPr>
            <a:r>
              <a:rPr lang="en">
                <a:latin typeface="Calibri"/>
                <a:ea typeface="Calibri"/>
                <a:cs typeface="Calibri"/>
                <a:sym typeface="Calibri"/>
              </a:rPr>
              <a:t>NATA Membership Standards and Sanctions:</a:t>
            </a:r>
            <a:r>
              <a:rPr lang="en" sz="1400">
                <a:solidFill>
                  <a:schemeClr val="dk2"/>
                </a:solidFill>
                <a:latin typeface="Calibri"/>
                <a:ea typeface="Calibri"/>
                <a:cs typeface="Calibri"/>
                <a:sym typeface="Calibri"/>
              </a:rPr>
              <a:t> </a:t>
            </a:r>
            <a:r>
              <a:rPr lang="en" sz="1400" u="sng">
                <a:solidFill>
                  <a:srgbClr val="FFFFFF"/>
                </a:solidFill>
                <a:latin typeface="Calibri"/>
                <a:ea typeface="Calibri"/>
                <a:cs typeface="Calibri"/>
                <a:sym typeface="Calibri"/>
                <a:hlinkClick r:id="rId4"/>
              </a:rPr>
              <a:t>https://www.nata.org/membership/about-membership/member-resources/membership-standards</a:t>
            </a:r>
            <a:endParaRPr>
              <a:solidFill>
                <a:srgbClr val="FFFFFF"/>
              </a:solidFill>
            </a:endParaRPr>
          </a:p>
        </p:txBody>
      </p:sp>
      <p:pic>
        <p:nvPicPr>
          <p:cNvPr id="110" name="Google Shape;110;p18"/>
          <p:cNvPicPr preferRelativeResize="0"/>
          <p:nvPr/>
        </p:nvPicPr>
        <p:blipFill>
          <a:blip r:embed="rId5">
            <a:alphaModFix/>
          </a:blip>
          <a:stretch>
            <a:fillRect/>
          </a:stretch>
        </p:blipFill>
        <p:spPr>
          <a:xfrm>
            <a:off x="152400" y="1363750"/>
            <a:ext cx="2105325" cy="2397626"/>
          </a:xfrm>
          <a:prstGeom prst="rect">
            <a:avLst/>
          </a:prstGeom>
          <a:noFill/>
          <a:ln>
            <a:noFill/>
          </a:ln>
        </p:spPr>
      </p:pic>
      <p:pic>
        <p:nvPicPr>
          <p:cNvPr id="111" name="Google Shape;111;p18" descr="Home"/>
          <p:cNvPicPr preferRelativeResize="0"/>
          <p:nvPr/>
        </p:nvPicPr>
        <p:blipFill>
          <a:blip r:embed="rId6">
            <a:alphaModFix/>
          </a:blip>
          <a:stretch>
            <a:fillRect/>
          </a:stretch>
        </p:blipFill>
        <p:spPr>
          <a:xfrm>
            <a:off x="5696450" y="1241525"/>
            <a:ext cx="1847850" cy="828675"/>
          </a:xfrm>
          <a:prstGeom prst="rect">
            <a:avLst/>
          </a:prstGeom>
          <a:noFill/>
          <a:ln>
            <a:noFill/>
          </a:ln>
        </p:spPr>
      </p:pic>
      <p:pic>
        <p:nvPicPr>
          <p:cNvPr id="112" name="Google Shape;112;p18" descr="Boc main logo"/>
          <p:cNvPicPr preferRelativeResize="0"/>
          <p:nvPr/>
        </p:nvPicPr>
        <p:blipFill>
          <a:blip r:embed="rId7">
            <a:alphaModFix/>
          </a:blip>
          <a:stretch>
            <a:fillRect/>
          </a:stretch>
        </p:blipFill>
        <p:spPr>
          <a:xfrm>
            <a:off x="6038850" y="2828475"/>
            <a:ext cx="2453450" cy="55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16"/>
        <p:cNvGrpSpPr/>
        <p:nvPr/>
      </p:nvGrpSpPr>
      <p:grpSpPr>
        <a:xfrm>
          <a:off x="0" y="0"/>
          <a:ext cx="0" cy="0"/>
          <a:chOff x="0" y="0"/>
          <a:chExt cx="0" cy="0"/>
        </a:xfrm>
      </p:grpSpPr>
      <p:sp>
        <p:nvSpPr>
          <p:cNvPr id="117" name="Google Shape;117;p19"/>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18" name="Google Shape;118;p19"/>
          <p:cNvSpPr txBox="1">
            <a:spLocks noGrp="1"/>
          </p:cNvSpPr>
          <p:nvPr>
            <p:ph type="subTitle" idx="1"/>
          </p:nvPr>
        </p:nvSpPr>
        <p:spPr>
          <a:xfrm>
            <a:off x="2447000" y="1555650"/>
            <a:ext cx="6045300" cy="289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NATA Liability Tool Kit</a:t>
            </a:r>
            <a:endParaRPr sz="2400"/>
          </a:p>
          <a:p>
            <a:pPr marL="0" lvl="0" indent="0" algn="l" rtl="0">
              <a:spcBef>
                <a:spcPts val="0"/>
              </a:spcBef>
              <a:spcAft>
                <a:spcPts val="0"/>
              </a:spcAft>
              <a:buNone/>
            </a:pPr>
            <a:endParaRPr/>
          </a:p>
          <a:p>
            <a:pPr marL="0" marR="0" lvl="0" indent="0" algn="l" rtl="0">
              <a:lnSpc>
                <a:spcPct val="107916"/>
              </a:lnSpc>
              <a:spcBef>
                <a:spcPts val="0"/>
              </a:spcBef>
              <a:spcAft>
                <a:spcPts val="0"/>
              </a:spcAft>
              <a:buNone/>
            </a:pPr>
            <a:r>
              <a:rPr lang="en" sz="1100">
                <a:solidFill>
                  <a:schemeClr val="dk2"/>
                </a:solidFill>
                <a:latin typeface="Calibri"/>
                <a:ea typeface="Calibri"/>
                <a:cs typeface="Calibri"/>
                <a:sym typeface="Calibri"/>
              </a:rPr>
              <a:t>                   </a:t>
            </a:r>
            <a:r>
              <a:rPr lang="en" sz="1400" u="sng">
                <a:solidFill>
                  <a:srgbClr val="F3F3F3"/>
                </a:solidFill>
                <a:latin typeface="Calibri"/>
                <a:ea typeface="Calibri"/>
                <a:cs typeface="Calibri"/>
                <a:sym typeface="Calibri"/>
                <a:hlinkClick r:id="rId3"/>
              </a:rPr>
              <a:t>https://www.nata.org/practice-patient-care/risk-liability#liability</a:t>
            </a:r>
            <a:endParaRPr sz="1400">
              <a:solidFill>
                <a:srgbClr val="F3F3F3"/>
              </a:solidFill>
            </a:endParaRPr>
          </a:p>
          <a:p>
            <a:pPr marL="0" marR="0" lvl="0" indent="0" algn="l" rtl="0">
              <a:lnSpc>
                <a:spcPct val="107916"/>
              </a:lnSpc>
              <a:spcBef>
                <a:spcPts val="800"/>
              </a:spcBef>
              <a:spcAft>
                <a:spcPts val="0"/>
              </a:spcAft>
              <a:buNone/>
            </a:pPr>
            <a:r>
              <a:rPr lang="en" sz="1100">
                <a:solidFill>
                  <a:schemeClr val="dk2"/>
                </a:solidFill>
                <a:latin typeface="Calibri"/>
                <a:ea typeface="Calibri"/>
                <a:cs typeface="Calibri"/>
                <a:sym typeface="Calibri"/>
              </a:rPr>
              <a:t> 	</a:t>
            </a:r>
            <a:r>
              <a:rPr lang="en" sz="1200"/>
              <a:t>Job Description			</a:t>
            </a:r>
            <a:endParaRPr sz="1200"/>
          </a:p>
          <a:p>
            <a:pPr marL="0" marR="0" lvl="0" indent="457200" algn="l" rtl="0">
              <a:lnSpc>
                <a:spcPct val="107916"/>
              </a:lnSpc>
              <a:spcBef>
                <a:spcPts val="800"/>
              </a:spcBef>
              <a:spcAft>
                <a:spcPts val="0"/>
              </a:spcAft>
              <a:buNone/>
            </a:pPr>
            <a:r>
              <a:rPr lang="en" sz="1200"/>
              <a:t>Employee Contract</a:t>
            </a:r>
            <a:endParaRPr sz="1200"/>
          </a:p>
          <a:p>
            <a:pPr marL="0" marR="0" lvl="0" indent="0" algn="l" rtl="0">
              <a:lnSpc>
                <a:spcPct val="107916"/>
              </a:lnSpc>
              <a:spcBef>
                <a:spcPts val="800"/>
              </a:spcBef>
              <a:spcAft>
                <a:spcPts val="0"/>
              </a:spcAft>
              <a:buNone/>
            </a:pPr>
            <a:r>
              <a:rPr lang="en" sz="1200"/>
              <a:t>Personal and Professional Liability Insurance policy or coverage stipulations</a:t>
            </a:r>
            <a:endParaRPr sz="1200"/>
          </a:p>
          <a:p>
            <a:pPr marL="0" marR="0" lvl="0" indent="457200" algn="l" rtl="0">
              <a:lnSpc>
                <a:spcPct val="107916"/>
              </a:lnSpc>
              <a:spcBef>
                <a:spcPts val="800"/>
              </a:spcBef>
              <a:spcAft>
                <a:spcPts val="0"/>
              </a:spcAft>
              <a:buNone/>
            </a:pPr>
            <a:r>
              <a:rPr lang="en" sz="1200"/>
              <a:t>State law on medical record keeping and security requirement*</a:t>
            </a:r>
            <a:endParaRPr sz="1200"/>
          </a:p>
          <a:p>
            <a:pPr marL="0" marR="0" lvl="0" indent="457200" algn="l" rtl="0">
              <a:lnSpc>
                <a:spcPct val="107916"/>
              </a:lnSpc>
              <a:spcBef>
                <a:spcPts val="800"/>
              </a:spcBef>
              <a:spcAft>
                <a:spcPts val="0"/>
              </a:spcAft>
              <a:buNone/>
            </a:pPr>
            <a:r>
              <a:rPr lang="en" sz="1200"/>
              <a:t>State Good Samaritan Law*</a:t>
            </a:r>
            <a:endParaRPr sz="1200"/>
          </a:p>
          <a:p>
            <a:pPr marL="0" marR="0" lvl="0" indent="457200" algn="l" rtl="0">
              <a:lnSpc>
                <a:spcPct val="107916"/>
              </a:lnSpc>
              <a:spcBef>
                <a:spcPts val="800"/>
              </a:spcBef>
              <a:spcAft>
                <a:spcPts val="0"/>
              </a:spcAft>
              <a:buNone/>
            </a:pPr>
            <a:r>
              <a:rPr lang="en" sz="1200"/>
              <a:t>State Athletic Licensure practice act* </a:t>
            </a:r>
            <a:endParaRPr sz="1200"/>
          </a:p>
          <a:p>
            <a:pPr marL="0" marR="0" lvl="0" indent="457200" algn="l" rtl="0">
              <a:lnSpc>
                <a:spcPct val="107916"/>
              </a:lnSpc>
              <a:spcBef>
                <a:spcPts val="800"/>
              </a:spcBef>
              <a:spcAft>
                <a:spcPts val="800"/>
              </a:spcAft>
              <a:buNone/>
            </a:pPr>
            <a:r>
              <a:rPr lang="en" sz="1200"/>
              <a:t>*</a:t>
            </a:r>
            <a:r>
              <a:rPr lang="en" sz="900"/>
              <a:t> Links to these are posted on the VATA website</a:t>
            </a:r>
            <a:endParaRPr sz="900"/>
          </a:p>
        </p:txBody>
      </p:sp>
      <p:pic>
        <p:nvPicPr>
          <p:cNvPr id="119" name="Google Shape;119;p19"/>
          <p:cNvPicPr preferRelativeResize="0"/>
          <p:nvPr/>
        </p:nvPicPr>
        <p:blipFill>
          <a:blip r:embed="rId4">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25" name="Google Shape;125;p20"/>
          <p:cNvSpPr txBox="1">
            <a:spLocks noGrp="1"/>
          </p:cNvSpPr>
          <p:nvPr>
            <p:ph type="subTitle" idx="1"/>
          </p:nvPr>
        </p:nvSpPr>
        <p:spPr>
          <a:xfrm>
            <a:off x="2447000" y="1555650"/>
            <a:ext cx="6045300" cy="289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Are You Licensed In VA?</a:t>
            </a:r>
            <a:endParaRPr sz="2400"/>
          </a:p>
          <a:p>
            <a:pPr marL="0" lvl="0" indent="0" algn="l" rtl="0">
              <a:spcBef>
                <a:spcPts val="0"/>
              </a:spcBef>
              <a:spcAft>
                <a:spcPts val="0"/>
              </a:spcAft>
              <a:buNone/>
            </a:pPr>
            <a:endParaRPr/>
          </a:p>
          <a:p>
            <a:pPr marL="0" lvl="0" indent="0" algn="l" rtl="0">
              <a:spcBef>
                <a:spcPts val="0"/>
              </a:spcBef>
              <a:spcAft>
                <a:spcPts val="0"/>
              </a:spcAft>
              <a:buNone/>
            </a:pPr>
            <a:r>
              <a:rPr lang="en"/>
              <a:t>https://www.vata.us/licensure-scope-of-practice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26" name="Google Shape;126;p20"/>
          <p:cNvPicPr preferRelativeResize="0"/>
          <p:nvPr/>
        </p:nvPicPr>
        <p:blipFill>
          <a:blip r:embed="rId3">
            <a:alphaModFix/>
          </a:blip>
          <a:stretch>
            <a:fillRect/>
          </a:stretch>
        </p:blipFill>
        <p:spPr>
          <a:xfrm>
            <a:off x="152400" y="1363750"/>
            <a:ext cx="2105325" cy="2397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30"/>
        <p:cNvGrpSpPr/>
        <p:nvPr/>
      </p:nvGrpSpPr>
      <p:grpSpPr>
        <a:xfrm>
          <a:off x="0" y="0"/>
          <a:ext cx="0" cy="0"/>
          <a:chOff x="0" y="0"/>
          <a:chExt cx="0" cy="0"/>
        </a:xfrm>
      </p:grpSpPr>
      <p:sp>
        <p:nvSpPr>
          <p:cNvPr id="131" name="Google Shape;131;p21"/>
          <p:cNvSpPr txBox="1">
            <a:spLocks noGrp="1"/>
          </p:cNvSpPr>
          <p:nvPr>
            <p:ph type="ctrTitle"/>
          </p:nvPr>
        </p:nvSpPr>
        <p:spPr>
          <a:xfrm>
            <a:off x="2371725" y="630225"/>
            <a:ext cx="6331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VATA Liability Tool Kit</a:t>
            </a:r>
            <a:endParaRPr sz="3000"/>
          </a:p>
        </p:txBody>
      </p:sp>
      <p:sp>
        <p:nvSpPr>
          <p:cNvPr id="132" name="Google Shape;132;p21"/>
          <p:cNvSpPr txBox="1">
            <a:spLocks noGrp="1"/>
          </p:cNvSpPr>
          <p:nvPr>
            <p:ph type="subTitle" idx="1"/>
          </p:nvPr>
        </p:nvSpPr>
        <p:spPr>
          <a:xfrm>
            <a:off x="2466200" y="1420225"/>
            <a:ext cx="6045300" cy="283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How do you represent yourself with credentials?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First Last, Degree, License, Credentials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33" name="Google Shape;133;p21"/>
          <p:cNvPicPr preferRelativeResize="0"/>
          <p:nvPr/>
        </p:nvPicPr>
        <p:blipFill>
          <a:blip r:embed="rId3">
            <a:alphaModFix/>
          </a:blip>
          <a:stretch>
            <a:fillRect/>
          </a:stretch>
        </p:blipFill>
        <p:spPr>
          <a:xfrm>
            <a:off x="152400" y="1363750"/>
            <a:ext cx="2105325" cy="2397626"/>
          </a:xfrm>
          <a:prstGeom prst="rect">
            <a:avLst/>
          </a:prstGeom>
          <a:noFill/>
          <a:ln>
            <a:noFill/>
          </a:ln>
        </p:spPr>
      </p:pic>
      <p:pic>
        <p:nvPicPr>
          <p:cNvPr id="134" name="Google Shape;134;p21"/>
          <p:cNvPicPr preferRelativeResize="0"/>
          <p:nvPr/>
        </p:nvPicPr>
        <p:blipFill>
          <a:blip r:embed="rId4">
            <a:alphaModFix/>
          </a:blip>
          <a:stretch>
            <a:fillRect/>
          </a:stretch>
        </p:blipFill>
        <p:spPr>
          <a:xfrm>
            <a:off x="3595025" y="3017700"/>
            <a:ext cx="2705100" cy="1695450"/>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4348</Words>
  <Application>Microsoft Office PowerPoint</Application>
  <PresentationFormat>On-screen Show (16:9)</PresentationFormat>
  <Paragraphs>303</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Verdana</vt:lpstr>
      <vt:lpstr>Lato</vt:lpstr>
      <vt:lpstr>Times New Roman</vt:lpstr>
      <vt:lpstr>Calibri</vt:lpstr>
      <vt:lpstr>Roboto</vt:lpstr>
      <vt:lpstr>Raleway</vt:lpstr>
      <vt:lpstr>Arial</vt:lpstr>
      <vt:lpstr>Swiss</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lpstr>VATA Liability Tool Kit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VATA Liability  Tool Kit</dc:title>
  <dc:creator>SCOTT POWERS</dc:creator>
  <cp:lastModifiedBy>SCOTT POWERS</cp:lastModifiedBy>
  <cp:revision>1</cp:revision>
  <dcterms:modified xsi:type="dcterms:W3CDTF">2019-03-21T22:44:36Z</dcterms:modified>
</cp:coreProperties>
</file>